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7" r:id="rId2"/>
    <p:sldId id="524" r:id="rId3"/>
    <p:sldId id="578" r:id="rId4"/>
    <p:sldId id="581" r:id="rId5"/>
    <p:sldId id="577" r:id="rId6"/>
    <p:sldId id="579" r:id="rId7"/>
    <p:sldId id="583" r:id="rId8"/>
    <p:sldId id="582" r:id="rId9"/>
    <p:sldId id="585" r:id="rId10"/>
    <p:sldId id="586" r:id="rId11"/>
    <p:sldId id="589" r:id="rId12"/>
    <p:sldId id="584" r:id="rId13"/>
    <p:sldId id="588" r:id="rId14"/>
    <p:sldId id="590" r:id="rId15"/>
    <p:sldId id="591" r:id="rId16"/>
    <p:sldId id="603" r:id="rId17"/>
    <p:sldId id="604" r:id="rId18"/>
    <p:sldId id="605" r:id="rId19"/>
    <p:sldId id="606" r:id="rId20"/>
    <p:sldId id="592" r:id="rId21"/>
    <p:sldId id="593" r:id="rId22"/>
    <p:sldId id="601" r:id="rId23"/>
    <p:sldId id="602" r:id="rId24"/>
    <p:sldId id="607" r:id="rId25"/>
    <p:sldId id="609" r:id="rId26"/>
    <p:sldId id="639" r:id="rId27"/>
    <p:sldId id="608" r:id="rId28"/>
    <p:sldId id="640" r:id="rId29"/>
    <p:sldId id="610" r:id="rId30"/>
    <p:sldId id="611" r:id="rId31"/>
    <p:sldId id="641" r:id="rId32"/>
    <p:sldId id="642" r:id="rId33"/>
    <p:sldId id="643" r:id="rId34"/>
    <p:sldId id="646" r:id="rId35"/>
    <p:sldId id="644" r:id="rId36"/>
    <p:sldId id="645" r:id="rId37"/>
    <p:sldId id="542" r:id="rId38"/>
    <p:sldId id="600" r:id="rId39"/>
    <p:sldId id="617" r:id="rId40"/>
    <p:sldId id="619" r:id="rId41"/>
    <p:sldId id="620" r:id="rId42"/>
    <p:sldId id="621" r:id="rId43"/>
    <p:sldId id="638" r:id="rId44"/>
    <p:sldId id="622" r:id="rId45"/>
    <p:sldId id="623" r:id="rId46"/>
    <p:sldId id="624" r:id="rId47"/>
    <p:sldId id="613" r:id="rId48"/>
    <p:sldId id="625" r:id="rId49"/>
    <p:sldId id="626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5" r:id="rId58"/>
    <p:sldId id="528" r:id="rId59"/>
    <p:sldId id="418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84354" autoAdjust="0"/>
  </p:normalViewPr>
  <p:slideViewPr>
    <p:cSldViewPr snapToGrid="0">
      <p:cViewPr varScale="1">
        <p:scale>
          <a:sx n="107" d="100"/>
          <a:sy n="107" d="100"/>
        </p:scale>
        <p:origin x="1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viewProps" Target="view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BDE1027C-B9EB-404F-A3EC-60A23B3979DB}"/>
    <pc:docChg chg="modSld modShowInfo">
      <pc:chgData name="Chris Lima" userId="b5ea056ce2397b48" providerId="LiveId" clId="{BDE1027C-B9EB-404F-A3EC-60A23B3979DB}" dt="2022-03-01T16:49:06.622" v="2" actId="20577"/>
      <pc:docMkLst>
        <pc:docMk/>
      </pc:docMkLst>
      <pc:sldChg chg="modSp mod">
        <pc:chgData name="Chris Lima" userId="b5ea056ce2397b48" providerId="LiveId" clId="{BDE1027C-B9EB-404F-A3EC-60A23B3979DB}" dt="2022-03-01T16:49:06.622" v="2" actId="20577"/>
        <pc:sldMkLst>
          <pc:docMk/>
          <pc:sldMk cId="1975627203" sldId="257"/>
        </pc:sldMkLst>
        <pc:spChg chg="mod">
          <ac:chgData name="Chris Lima" userId="b5ea056ce2397b48" providerId="LiveId" clId="{BDE1027C-B9EB-404F-A3EC-60A23B3979DB}" dt="2022-03-01T16:49:06.622" v="2" actId="20577"/>
          <ac:spMkLst>
            <pc:docMk/>
            <pc:sldMk cId="1975627203" sldId="257"/>
            <ac:spMk id="3" creationId="{00000000-0000-0000-0000-000000000000}"/>
          </ac:spMkLst>
        </pc:spChg>
      </pc:sldChg>
    </pc:docChg>
  </pc:docChgLst>
  <pc:docChgLst>
    <pc:chgData name="Chris Lima" userId="b5ea056ce2397b48" providerId="LiveId" clId="{EF3C4DB2-B952-8043-AA2E-5A2E981A7FB5}"/>
    <pc:docChg chg="custSel modSld">
      <pc:chgData name="Chris Lima" userId="b5ea056ce2397b48" providerId="LiveId" clId="{EF3C4DB2-B952-8043-AA2E-5A2E981A7FB5}" dt="2022-03-07T19:54:49.438" v="0" actId="478"/>
      <pc:docMkLst>
        <pc:docMk/>
      </pc:docMkLst>
      <pc:sldChg chg="delSp mod">
        <pc:chgData name="Chris Lima" userId="b5ea056ce2397b48" providerId="LiveId" clId="{EF3C4DB2-B952-8043-AA2E-5A2E981A7FB5}" dt="2022-03-07T19:54:49.438" v="0" actId="478"/>
        <pc:sldMkLst>
          <pc:docMk/>
          <pc:sldMk cId="3924711733" sldId="588"/>
        </pc:sldMkLst>
        <pc:picChg chg="del">
          <ac:chgData name="Chris Lima" userId="b5ea056ce2397b48" providerId="LiveId" clId="{EF3C4DB2-B952-8043-AA2E-5A2E981A7FB5}" dt="2022-03-07T19:54:49.438" v="0" actId="478"/>
          <ac:picMkLst>
            <pc:docMk/>
            <pc:sldMk cId="3924711733" sldId="588"/>
            <ac:picMk id="2" creationId="{89FBF157-7751-684F-9101-B631A9BF4964}"/>
          </ac:picMkLst>
        </pc:picChg>
      </pc:sldChg>
    </pc:docChg>
  </pc:docChgLst>
  <pc:docChgLst>
    <pc:chgData name="Chris Lima" userId="b5ea056ce2397b48" providerId="LiveId" clId="{1E21EEA6-2759-4263-B659-CF241CC63B5C}"/>
    <pc:docChg chg="modSld">
      <pc:chgData name="Chris Lima" userId="b5ea056ce2397b48" providerId="LiveId" clId="{1E21EEA6-2759-4263-B659-CF241CC63B5C}" dt="2022-03-01T17:23:51.777" v="24" actId="20577"/>
      <pc:docMkLst>
        <pc:docMk/>
      </pc:docMkLst>
      <pc:sldChg chg="modSp mod">
        <pc:chgData name="Chris Lima" userId="b5ea056ce2397b48" providerId="LiveId" clId="{1E21EEA6-2759-4263-B659-CF241CC63B5C}" dt="2022-03-01T17:23:51.777" v="24" actId="20577"/>
        <pc:sldMkLst>
          <pc:docMk/>
          <pc:sldMk cId="1975627203" sldId="257"/>
        </pc:sldMkLst>
        <pc:spChg chg="mod">
          <ac:chgData name="Chris Lima" userId="b5ea056ce2397b48" providerId="LiveId" clId="{1E21EEA6-2759-4263-B659-CF241CC63B5C}" dt="2022-03-01T17:23:51.777" v="24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07/03/2022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66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475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843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56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967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107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821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817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74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47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71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82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00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671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046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20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014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1737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424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9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2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6468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155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844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874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987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864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054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05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576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340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5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098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211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814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245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782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3706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7412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238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1321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999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142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587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2614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322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9525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3728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672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130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0383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149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894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07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412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FB0-E68E-034B-80F9-191A1592CF1B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F0F8-242E-1E40-8C26-BA65D7878E3E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2F2F-22AD-0144-BBF2-6DD2BA209B2E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21E9-8773-E849-932E-47B5EA0A0F99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6B8-AE8A-734E-B57F-10D5485C0DFD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25EB-053B-F149-A89B-FE63DD826342}" type="datetime1">
              <a:rPr lang="en-US" smtClean="0"/>
              <a:t>3/7/22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CD98-4704-0640-BD60-BCBDF2945B07}" type="datetime1">
              <a:rPr lang="en-US" smtClean="0"/>
              <a:t>3/7/22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67A1-863D-B143-BC73-DD91C092C2C7}" type="datetime1">
              <a:rPr lang="en-US" smtClean="0"/>
              <a:t>3/7/22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A55-A6DC-4849-9041-F7EA9FB68E1F}" type="datetime1">
              <a:rPr lang="en-US" smtClean="0"/>
              <a:t>3/7/22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73A8-D77D-2347-A672-252FB60508D2}" type="datetime1">
              <a:rPr lang="en-US" smtClean="0"/>
              <a:t>3/7/22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17A7-ECA7-F940-8AFD-5CB6CFDD9E89}" type="datetime1">
              <a:rPr lang="en-US" smtClean="0"/>
              <a:t>3/7/22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61E7F-BCF2-684B-8169-30B07EFC4179}" type="datetime1">
              <a:rPr lang="en-US" smtClean="0"/>
              <a:t>3/7/22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tiff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tiff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4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tiff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3.jpg"/><Relationship Id="rId7" Type="http://schemas.microsoft.com/office/2007/relationships/hdphoto" Target="../media/hdphoto1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5.tiff"/><Relationship Id="rId10" Type="http://schemas.openxmlformats.org/officeDocument/2006/relationships/image" Target="../media/image8.tiff"/><Relationship Id="rId4" Type="http://schemas.openxmlformats.org/officeDocument/2006/relationships/image" Target="../media/image84.tiff"/><Relationship Id="rId9" Type="http://schemas.openxmlformats.org/officeDocument/2006/relationships/image" Target="../media/image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engsoftmoderna.info/capAp.html" TargetMode="External"/><Relationship Id="rId4" Type="http://schemas.openxmlformats.org/officeDocument/2006/relationships/hyperlink" Target="https://engsoftmoderna.info/cap10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Controle de Versão com Git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/>
              <a:t>christopher@inatel.br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DF531-B4B8-C247-92A2-402006BE7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7" t="5674" r="12080" b="13959"/>
          <a:stretch/>
        </p:blipFill>
        <p:spPr>
          <a:xfrm>
            <a:off x="10726014" y="1916596"/>
            <a:ext cx="1398663" cy="13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7E597-2760-8B4B-861B-80A4289E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23" y="0"/>
            <a:ext cx="4000500" cy="565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82F3B-D704-B64C-A4AF-1D0E91B0EA60}"/>
              </a:ext>
            </a:extLst>
          </p:cNvPr>
          <p:cNvSpPr txBox="1"/>
          <p:nvPr/>
        </p:nvSpPr>
        <p:spPr>
          <a:xfrm>
            <a:off x="173314" y="247248"/>
            <a:ext cx="7608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4000" dirty="0"/>
              <a:t>Surgiu nos anos 70</a:t>
            </a:r>
          </a:p>
          <a:p>
            <a:pPr marL="571500" indent="-571500">
              <a:buBlip>
                <a:blip r:embed="rId4"/>
              </a:buBlip>
            </a:pPr>
            <a:r>
              <a:rPr lang="pt-BR" sz="4000" dirty="0"/>
              <a:t>Desenvolvido para o UNIX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91F90-2985-764C-B661-68114A202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464" y="2420025"/>
            <a:ext cx="4474953" cy="29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4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6CC059-D645-9E4E-8C90-B5B2527D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1452559"/>
            <a:ext cx="7208196" cy="3952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C3083-81F9-C440-826B-915EC908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38" y="1851183"/>
            <a:ext cx="3373863" cy="2978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51D90-DFD9-4348-ADD8-2E9D3A26883A}"/>
              </a:ext>
            </a:extLst>
          </p:cNvPr>
          <p:cNvSpPr txBox="1"/>
          <p:nvPr/>
        </p:nvSpPr>
        <p:spPr>
          <a:xfrm>
            <a:off x="173314" y="247248"/>
            <a:ext cx="7608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Outros sistemas mais antigos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99583-0E5E-3F43-9B77-601F0DD6D31A}"/>
              </a:ext>
            </a:extLst>
          </p:cNvPr>
          <p:cNvSpPr txBox="1"/>
          <p:nvPr/>
        </p:nvSpPr>
        <p:spPr>
          <a:xfrm>
            <a:off x="630514" y="5548922"/>
            <a:ext cx="7608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Anos 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D4B3E-19B1-414E-B3A6-4524B4631A42}"/>
              </a:ext>
            </a:extLst>
          </p:cNvPr>
          <p:cNvSpPr txBox="1"/>
          <p:nvPr/>
        </p:nvSpPr>
        <p:spPr>
          <a:xfrm>
            <a:off x="8538381" y="5051497"/>
            <a:ext cx="327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Anos 90</a:t>
            </a:r>
          </a:p>
        </p:txBody>
      </p:sp>
    </p:spTree>
    <p:extLst>
      <p:ext uri="{BB962C8B-B14F-4D97-AF65-F5344CB8AC3E}">
        <p14:creationId xmlns:p14="http://schemas.microsoft.com/office/powerpoint/2010/main" val="360520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São sistemas centralizados e baseado em arquitetura cliente/servidor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E4124-56B5-6D45-B9B6-8F25D404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5" r="6136"/>
          <a:stretch/>
        </p:blipFill>
        <p:spPr>
          <a:xfrm>
            <a:off x="6607786" y="1562946"/>
            <a:ext cx="4608444" cy="4708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41654-90C0-E449-A1B7-DEA1E022B153}"/>
              </a:ext>
            </a:extLst>
          </p:cNvPr>
          <p:cNvSpPr txBox="1"/>
          <p:nvPr/>
        </p:nvSpPr>
        <p:spPr>
          <a:xfrm>
            <a:off x="173314" y="1716706"/>
            <a:ext cx="59226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800" dirty="0"/>
              <a:t>Único servidor com repositório e o sistema de controle de versão.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800" dirty="0"/>
              <a:t>Clientes acessam o servidor para obterem a versão mais recente.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800" dirty="0"/>
              <a:t>Clientes atualizam o servidor com o </a:t>
            </a:r>
            <a:r>
              <a:rPr lang="pt-BR" sz="2800" b="1" dirty="0" err="1"/>
              <a:t>commit</a:t>
            </a:r>
            <a:r>
              <a:rPr lang="pt-BR" sz="2800" dirty="0"/>
              <a:t>.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555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Inícios dos anos 2000 surgiram os Sistemas de Controle de Versões Distribuídos (DVCS)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584AC-5A83-2C47-BEF7-40B83801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92" y="1680089"/>
            <a:ext cx="3756525" cy="4943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D54AA-E855-004D-9720-8F8F600C2066}"/>
              </a:ext>
            </a:extLst>
          </p:cNvPr>
          <p:cNvSpPr txBox="1"/>
          <p:nvPr/>
        </p:nvSpPr>
        <p:spPr>
          <a:xfrm>
            <a:off x="173314" y="1716706"/>
            <a:ext cx="70154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Cada cliente possui um repositório local completo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Na teoria os clientes (</a:t>
            </a:r>
            <a:r>
              <a:rPr lang="pt-BR" sz="2400" dirty="0" err="1"/>
              <a:t>peers</a:t>
            </a:r>
            <a:r>
              <a:rPr lang="pt-BR" sz="2400" dirty="0"/>
              <a:t>) são funcionalmente equivalentes.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Na prática existe uma máquina principal com uma versão de referência do código fonte.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2400" dirty="0"/>
              <a:t>Repositório Central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Clientes podem trabalhar de forma independente e off-line realizando </a:t>
            </a:r>
            <a:r>
              <a:rPr lang="pt-BR" sz="2400" b="1" dirty="0" err="1"/>
              <a:t>commits</a:t>
            </a:r>
            <a:r>
              <a:rPr lang="pt-BR" sz="2400" b="1" dirty="0"/>
              <a:t> </a:t>
            </a:r>
            <a:r>
              <a:rPr lang="pt-BR" sz="2400" dirty="0"/>
              <a:t>no repositório local</a:t>
            </a:r>
            <a:endParaRPr lang="pt-BR" sz="2400" b="1" dirty="0"/>
          </a:p>
          <a:p>
            <a:pPr marL="571500" indent="-571500">
              <a:buBlip>
                <a:blip r:embed="rId3"/>
              </a:buBlip>
            </a:pPr>
            <a:endParaRPr lang="pt-BR" sz="2400" dirty="0"/>
          </a:p>
          <a:p>
            <a:pPr lvl="1"/>
            <a:endParaRPr lang="pt-B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C700C-1F03-5D42-8110-A7CBFE05F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027" y="4886805"/>
            <a:ext cx="35560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B765E-7EAB-E34C-9AB4-219C7EDE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92" y="1716706"/>
            <a:ext cx="3756525" cy="4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DBC59-924B-DB40-B3A2-43619537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25" y="2129955"/>
            <a:ext cx="3323054" cy="4362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4000" dirty="0"/>
              <a:t>Como sincronizar com o repositório central?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4000" b="1" i="1" dirty="0" err="1"/>
              <a:t>push</a:t>
            </a:r>
            <a:r>
              <a:rPr lang="pt-BR" sz="4000" b="1" i="1" dirty="0"/>
              <a:t> </a:t>
            </a:r>
            <a:r>
              <a:rPr lang="pt-BR" sz="4000" dirty="0"/>
              <a:t>(enviar para o repositório central)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4000" b="1" i="1" dirty="0" err="1"/>
              <a:t>pull</a:t>
            </a:r>
            <a:r>
              <a:rPr lang="pt-BR" sz="4000" b="1" i="1" dirty="0"/>
              <a:t> </a:t>
            </a:r>
            <a:r>
              <a:rPr lang="pt-BR" sz="4000" dirty="0"/>
              <a:t>(atualizar o repositório local)</a:t>
            </a:r>
            <a:r>
              <a:rPr lang="pt-BR" sz="4000" b="1" i="1" dirty="0"/>
              <a:t> </a:t>
            </a:r>
            <a:endParaRPr lang="pt-BR" sz="4000" dirty="0"/>
          </a:p>
          <a:p>
            <a:pPr lvl="1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851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3" y="247248"/>
            <a:ext cx="12540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Vantagens do DVCS (</a:t>
            </a:r>
            <a:r>
              <a:rPr lang="pt-BR" sz="3600" i="1" dirty="0" err="1"/>
              <a:t>Distributed</a:t>
            </a:r>
            <a:r>
              <a:rPr lang="pt-BR" sz="3600" i="1" dirty="0"/>
              <a:t> </a:t>
            </a:r>
            <a:r>
              <a:rPr lang="pt-BR" sz="3600" i="1" dirty="0" err="1"/>
              <a:t>Version</a:t>
            </a:r>
            <a:r>
              <a:rPr lang="pt-BR" sz="3600" i="1" dirty="0"/>
              <a:t> </a:t>
            </a:r>
            <a:r>
              <a:rPr lang="pt-BR" sz="3600" i="1" dirty="0" err="1"/>
              <a:t>Control</a:t>
            </a:r>
            <a:r>
              <a:rPr lang="pt-BR" sz="3600" i="1" dirty="0"/>
              <a:t> System</a:t>
            </a:r>
            <a:r>
              <a:rPr lang="pt-BR" sz="40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21438-4C26-D24F-8917-6A9843140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58"/>
          <a:stretch/>
        </p:blipFill>
        <p:spPr>
          <a:xfrm>
            <a:off x="173313" y="1156615"/>
            <a:ext cx="3878196" cy="405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8CD18-8556-1649-8FB0-CABD2219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493" y="1181061"/>
            <a:ext cx="3556000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79805-C360-7A45-BAD2-2350E2D55C64}"/>
              </a:ext>
            </a:extLst>
          </p:cNvPr>
          <p:cNvSpPr txBox="1"/>
          <p:nvPr/>
        </p:nvSpPr>
        <p:spPr>
          <a:xfrm>
            <a:off x="8664916" y="1557595"/>
            <a:ext cx="345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Trabalhar </a:t>
            </a:r>
            <a:r>
              <a:rPr lang="pt-BR" sz="2400" dirty="0" err="1"/>
              <a:t>Offline</a:t>
            </a:r>
            <a:endParaRPr lang="pt-B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5B8A-5023-AE4A-8D01-AB99E1F4EDDC}"/>
              </a:ext>
            </a:extLst>
          </p:cNvPr>
          <p:cNvSpPr txBox="1"/>
          <p:nvPr/>
        </p:nvSpPr>
        <p:spPr>
          <a:xfrm>
            <a:off x="8667329" y="3563764"/>
            <a:ext cx="3524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A maioria das operações são mais rápidas, pois podem ser feitas localmente.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As operações de </a:t>
            </a:r>
            <a:r>
              <a:rPr lang="pt-BR" sz="2400" b="1" i="1" dirty="0" err="1"/>
              <a:t>commit</a:t>
            </a:r>
            <a:r>
              <a:rPr lang="pt-BR" sz="2400" dirty="0"/>
              <a:t> são realizadas com mais frequência.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3123-18C0-9149-87FC-C1D348434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824" y="3606573"/>
            <a:ext cx="4094123" cy="19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3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Um repositório por projeto - </a:t>
            </a:r>
            <a:r>
              <a:rPr lang="pt-BR" sz="4000" dirty="0" err="1"/>
              <a:t>Multirepos</a:t>
            </a: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D4FA-C5EC-FA40-92A2-7ECD3CF9C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42"/>
          <a:stretch/>
        </p:blipFill>
        <p:spPr>
          <a:xfrm>
            <a:off x="2831102" y="1576327"/>
            <a:ext cx="6529796" cy="47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Um repositório com vários projetos- </a:t>
            </a:r>
            <a:r>
              <a:rPr lang="pt-BR" sz="4000" dirty="0" err="1"/>
              <a:t>Monorepo</a:t>
            </a: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E3D15-EAD4-4F4A-B325-1C642DE4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5" y="1828851"/>
            <a:ext cx="5073650" cy="4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CECDE-21A8-9547-BF5B-6D6BD449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2" y="2541840"/>
            <a:ext cx="5041900" cy="280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657E0-C001-0A41-9938-4F797CC1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36" y="2541840"/>
            <a:ext cx="50546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6557436" y="1877697"/>
            <a:ext cx="526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Monorepos</a:t>
            </a:r>
            <a:endParaRPr lang="pt-BR" sz="4000" dirty="0"/>
          </a:p>
          <a:p>
            <a:pPr lvl="1"/>
            <a:endParaRPr lang="pt-B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7A404-D899-A04F-8593-636E0A9747CB}"/>
              </a:ext>
            </a:extLst>
          </p:cNvPr>
          <p:cNvSpPr txBox="1"/>
          <p:nvPr/>
        </p:nvSpPr>
        <p:spPr>
          <a:xfrm>
            <a:off x="575732" y="1877698"/>
            <a:ext cx="526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Multirepos</a:t>
            </a:r>
            <a:endParaRPr lang="pt-BR" sz="4000" dirty="0"/>
          </a:p>
          <a:p>
            <a:pPr lvl="1"/>
            <a:endParaRPr lang="pt-BR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A47D7-2E3C-7747-9A0B-65F8CD9A4268}"/>
              </a:ext>
            </a:extLst>
          </p:cNvPr>
          <p:cNvSpPr txBox="1"/>
          <p:nvPr/>
        </p:nvSpPr>
        <p:spPr>
          <a:xfrm>
            <a:off x="173314" y="247248"/>
            <a:ext cx="11747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lvl="1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49268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CFC78-64FF-1E40-80CF-EDD0AC4A6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33827" r="12640" b="36049"/>
          <a:stretch/>
        </p:blipFill>
        <p:spPr>
          <a:xfrm>
            <a:off x="173314" y="4455963"/>
            <a:ext cx="7328378" cy="16404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9112B5-5920-CF44-8499-C9632AEAC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73" t="15895" r="16763" b="16842"/>
          <a:stretch/>
        </p:blipFill>
        <p:spPr>
          <a:xfrm>
            <a:off x="8503684" y="3280341"/>
            <a:ext cx="3416970" cy="341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ED192-3662-E443-9C46-7B620782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652" y="147732"/>
            <a:ext cx="3119651" cy="311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932B9-62DD-EC42-AEF7-511F1FA7B504}"/>
              </a:ext>
            </a:extLst>
          </p:cNvPr>
          <p:cNvSpPr txBox="1"/>
          <p:nvPr/>
        </p:nvSpPr>
        <p:spPr>
          <a:xfrm>
            <a:off x="271346" y="247248"/>
            <a:ext cx="60729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3200" dirty="0" err="1"/>
              <a:t>Reúso</a:t>
            </a:r>
            <a:r>
              <a:rPr lang="pt-BR" sz="3200" dirty="0"/>
              <a:t> e compartilhamento de código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200" dirty="0" err="1"/>
              <a:t>Refactoring</a:t>
            </a:r>
            <a:r>
              <a:rPr lang="pt-BR" sz="3200" dirty="0"/>
              <a:t> em Larga escala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200" dirty="0"/>
              <a:t>Requer ferramentas para navegar em grandes bases</a:t>
            </a:r>
          </a:p>
          <a:p>
            <a:pPr lvl="1"/>
            <a:endParaRPr lang="pt-B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FFC54-0524-F640-960A-46BAB236BD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52" r="53748" b="56925"/>
          <a:stretch/>
        </p:blipFill>
        <p:spPr>
          <a:xfrm>
            <a:off x="3224651" y="1382863"/>
            <a:ext cx="558800" cy="417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EBC778-DFD5-1E42-AD02-FEB38319D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52" r="53748" b="56925"/>
          <a:stretch/>
        </p:blipFill>
        <p:spPr>
          <a:xfrm>
            <a:off x="6037713" y="1898617"/>
            <a:ext cx="558800" cy="417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0FAAB-502D-9A40-8209-297FE298E7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053" t="53290" r="19865" b="3635"/>
          <a:stretch/>
        </p:blipFill>
        <p:spPr>
          <a:xfrm>
            <a:off x="5914460" y="2900773"/>
            <a:ext cx="412099" cy="4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Já sabemos que software é desenvolvido em equipe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GTA V teve mais de 1000 pessoas envolvidas 😱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E633C-D756-1346-84C0-77E99E38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58" y="1354080"/>
            <a:ext cx="7130893" cy="41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9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Git – DVCS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Criado para gerenciar o Linux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Código Aberto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80637-E967-B74F-B365-D8EA70FF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97" y="2316442"/>
            <a:ext cx="3033352" cy="4221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CC270-3FB0-224D-B36C-10715D4CA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177" y="2912531"/>
            <a:ext cx="2616200" cy="30988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997F6B9-77A4-984E-AE8E-8E99C90D204F}"/>
              </a:ext>
            </a:extLst>
          </p:cNvPr>
          <p:cNvSpPr/>
          <p:nvPr/>
        </p:nvSpPr>
        <p:spPr>
          <a:xfrm>
            <a:off x="4486487" y="3872981"/>
            <a:ext cx="2470825" cy="1108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computer, room&#10;&#10;Description automatically generated">
            <a:extLst>
              <a:ext uri="{FF2B5EF4-FFF2-40B4-BE49-F238E27FC236}">
                <a16:creationId xmlns:a16="http://schemas.microsoft.com/office/drawing/2014/main" id="{3D5E3C90-2C3B-CE48-A9D2-B019E315E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52" y="0"/>
            <a:ext cx="3810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77617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GitHub – Serviço de Hospedagem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Utiliza Git como DVCS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Corporações podem contratar o GitHub para manter um repositório do tipo </a:t>
            </a:r>
            <a:r>
              <a:rPr lang="pt-BR" sz="4000" dirty="0" err="1"/>
              <a:t>Git</a:t>
            </a:r>
            <a:endParaRPr lang="pt-BR" sz="40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B31880-1F2B-9C4D-8B09-A75635FC3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45" y="1104360"/>
            <a:ext cx="3778841" cy="3676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9A919-378D-5646-ABFF-157041565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33827" r="12640" b="36049"/>
          <a:stretch/>
        </p:blipFill>
        <p:spPr>
          <a:xfrm>
            <a:off x="495047" y="4082985"/>
            <a:ext cx="7328378" cy="16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0427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Outros serviços de hospedagem com </a:t>
            </a:r>
            <a:r>
              <a:rPr lang="pt-BR" sz="4000" dirty="0" err="1"/>
              <a:t>Git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16696-FBC8-DC4A-B096-FF0E2B38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5228"/>
            <a:ext cx="11277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F7E8F-B664-DD4B-BEA2-7FB0B1034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4" t="16455" r="8406" b="19725"/>
          <a:stretch/>
        </p:blipFill>
        <p:spPr>
          <a:xfrm>
            <a:off x="354419" y="1297172"/>
            <a:ext cx="5741581" cy="1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80392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Armazena os dados como fotografias instantâneas (</a:t>
            </a:r>
            <a:r>
              <a:rPr lang="pt-BR" sz="3600" b="1" i="1" dirty="0"/>
              <a:t>snapshots</a:t>
            </a:r>
            <a:r>
              <a:rPr lang="pt-BR" sz="3600" dirty="0"/>
              <a:t>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A cada </a:t>
            </a:r>
            <a:r>
              <a:rPr lang="pt-BR" sz="3600" b="1" i="1" dirty="0" err="1"/>
              <a:t>commit</a:t>
            </a:r>
            <a:r>
              <a:rPr lang="pt-BR" sz="3600" b="1" i="1" dirty="0"/>
              <a:t> </a:t>
            </a:r>
            <a:r>
              <a:rPr lang="pt-BR" sz="3600" dirty="0"/>
              <a:t>uma “foto” do arquivo é tirada e uma referência é armazenada.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Gerencia o sistema como um fluxo de fotografias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Elas são armazenadas em um formato compacto</a:t>
            </a:r>
            <a:endParaRPr lang="pt-BR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C8F70-FC32-7849-9C73-BA6D650F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26581"/>
            <a:ext cx="4013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7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80392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Maioria das operações são locais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Podemos acessar o histórico de modificações de um arquivo localmente (outro fator que o torna rápido).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Requer conexão apenas para sincronizar com o repositório central.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F7C15-0F44-EE47-9899-8BE799DD7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41" y="0"/>
            <a:ext cx="3975859" cy="2211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8FB22-E904-F548-BBF2-0CAE74CA9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402" y="2913320"/>
            <a:ext cx="2676515" cy="28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5A109-843F-B642-BEAF-E61445FE60AB}"/>
              </a:ext>
            </a:extLst>
          </p:cNvPr>
          <p:cNvSpPr txBox="1"/>
          <p:nvPr/>
        </p:nvSpPr>
        <p:spPr>
          <a:xfrm>
            <a:off x="294858" y="367874"/>
            <a:ext cx="920906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Manipula Três Áreas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2800" dirty="0"/>
              <a:t>Diretório de Trabalho (</a:t>
            </a:r>
            <a:r>
              <a:rPr lang="pt-BR" sz="2800" dirty="0" err="1"/>
              <a:t>Working</a:t>
            </a:r>
            <a:r>
              <a:rPr lang="pt-BR" sz="2800" dirty="0"/>
              <a:t> </a:t>
            </a:r>
            <a:r>
              <a:rPr lang="pt-BR" sz="2800" dirty="0" err="1"/>
              <a:t>Directory</a:t>
            </a:r>
            <a:r>
              <a:rPr lang="pt-BR" sz="2800" dirty="0"/>
              <a:t>): Onde se encontra os arquivos que queremos </a:t>
            </a:r>
            <a:r>
              <a:rPr lang="pt-BR" sz="2800" b="1" i="1" dirty="0" err="1"/>
              <a:t>versionar</a:t>
            </a:r>
            <a:r>
              <a:rPr lang="pt-BR" sz="2800" dirty="0"/>
              <a:t>.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2800" dirty="0"/>
              <a:t>O repositório propriamente dito. É um arquivo “.</a:t>
            </a:r>
            <a:r>
              <a:rPr lang="pt-BR" sz="2800" dirty="0" err="1"/>
              <a:t>git</a:t>
            </a:r>
            <a:r>
              <a:rPr lang="pt-BR" sz="2800" dirty="0"/>
              <a:t>” que armazena o histórico de </a:t>
            </a:r>
            <a:r>
              <a:rPr lang="pt-BR" sz="2800" dirty="0" err="1"/>
              <a:t>commits</a:t>
            </a:r>
            <a:endParaRPr lang="pt-BR" sz="2800" dirty="0"/>
          </a:p>
          <a:p>
            <a:pPr marL="1485900" lvl="2" indent="-571500">
              <a:buBlip>
                <a:blip r:embed="rId3"/>
              </a:buBlip>
            </a:pPr>
            <a:r>
              <a:rPr lang="pt-BR" sz="2800" dirty="0"/>
              <a:t>Uma área intermediária chamada de “</a:t>
            </a:r>
            <a:r>
              <a:rPr lang="pt-BR" sz="2800" dirty="0" err="1"/>
              <a:t>stage</a:t>
            </a:r>
            <a:r>
              <a:rPr lang="pt-BR" sz="2800" dirty="0"/>
              <a:t>” que se armazena temporariamente os arquivos que pretendemos </a:t>
            </a:r>
            <a:r>
              <a:rPr lang="pt-BR" sz="2800" dirty="0" err="1"/>
              <a:t>versionar</a:t>
            </a:r>
            <a:r>
              <a:rPr lang="pt-BR" sz="2800" dirty="0"/>
              <a:t>. Esses arquivos são os “</a:t>
            </a:r>
            <a:r>
              <a:rPr lang="pt-BR" sz="2800" dirty="0" err="1"/>
              <a:t>tracked</a:t>
            </a:r>
            <a:r>
              <a:rPr lang="pt-BR" sz="2800" dirty="0"/>
              <a:t> files</a:t>
            </a:r>
            <a:r>
              <a:rPr lang="pt-BR" sz="3600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43690-1DD1-A34B-A811-0EBCD9CE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98" y="0"/>
            <a:ext cx="2415702" cy="34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5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48DF6-6D6F-584C-9B64-EFB6D63C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75" y="3429000"/>
            <a:ext cx="8369300" cy="328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5A109-843F-B642-BEAF-E61445FE60AB}"/>
              </a:ext>
            </a:extLst>
          </p:cNvPr>
          <p:cNvSpPr txBox="1"/>
          <p:nvPr/>
        </p:nvSpPr>
        <p:spPr>
          <a:xfrm>
            <a:off x="147429" y="0"/>
            <a:ext cx="118971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Desenvolvedor acessa apenas o diretório de trabalho (é um diretório comum) e este pode conter diversos arquivos. 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Apenas os arquivos adicionados a área de “</a:t>
            </a:r>
            <a:r>
              <a:rPr lang="pt-BR" sz="2400" dirty="0" err="1"/>
              <a:t>Stage</a:t>
            </a:r>
            <a:r>
              <a:rPr lang="pt-BR" sz="2400" dirty="0"/>
              <a:t>” serão gerenciados pelo </a:t>
            </a:r>
            <a:r>
              <a:rPr lang="pt-BR" sz="2400" dirty="0" err="1"/>
              <a:t>git</a:t>
            </a:r>
            <a:r>
              <a:rPr lang="pt-BR" sz="2400" dirty="0"/>
              <a:t>. O comando “</a:t>
            </a:r>
            <a:r>
              <a:rPr lang="pt-BR" sz="2400" dirty="0" err="1"/>
              <a:t>add</a:t>
            </a:r>
            <a:r>
              <a:rPr lang="pt-BR" sz="2400" dirty="0"/>
              <a:t>” executa tal finalidade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A área de “</a:t>
            </a:r>
            <a:r>
              <a:rPr lang="pt-BR" sz="2400" dirty="0" err="1"/>
              <a:t>Stage</a:t>
            </a:r>
            <a:r>
              <a:rPr lang="pt-BR" sz="2400" dirty="0"/>
              <a:t>” também armazena o conteúdo dos arquivos (além de uma lista com o nome dos arquivos).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Apenas arquivos que estão na “</a:t>
            </a:r>
            <a:r>
              <a:rPr lang="pt-BR" sz="2400" dirty="0" err="1"/>
              <a:t>Stage</a:t>
            </a:r>
            <a:r>
              <a:rPr lang="pt-BR" sz="2400" dirty="0"/>
              <a:t>” podem ser “</a:t>
            </a:r>
            <a:r>
              <a:rPr lang="pt-BR" sz="2400" dirty="0" err="1"/>
              <a:t>commitados</a:t>
            </a:r>
            <a:r>
              <a:rPr lang="pt-BR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328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6F40F-8A03-EC47-AE59-0FBD1CE5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046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69F9A-BCAE-B448-B5B8-E9409A0B6847}"/>
              </a:ext>
            </a:extLst>
          </p:cNvPr>
          <p:cNvSpPr txBox="1"/>
          <p:nvPr/>
        </p:nvSpPr>
        <p:spPr>
          <a:xfrm>
            <a:off x="5500668" y="408563"/>
            <a:ext cx="6691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/>
              <a:t>Como começamos a usar o </a:t>
            </a:r>
            <a:r>
              <a:rPr lang="pt-BR" sz="5400" dirty="0" err="1"/>
              <a:t>git</a:t>
            </a:r>
            <a:r>
              <a:rPr lang="pt-BR" sz="5400" dirty="0"/>
              <a:t>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9134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6233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Init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init</a:t>
            </a:r>
            <a:endParaRPr lang="pt-BR" sz="36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Cria um repositório vazio</a:t>
            </a:r>
            <a:endParaRPr lang="pt-BR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A2BC-7E63-3F42-A4FA-85E0DDFA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62" y="3646967"/>
            <a:ext cx="5405238" cy="3211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DC54F-B8C8-D448-BB22-6DC25E83E25A}"/>
              </a:ext>
            </a:extLst>
          </p:cNvPr>
          <p:cNvSpPr txBox="1"/>
          <p:nvPr/>
        </p:nvSpPr>
        <p:spPr>
          <a:xfrm>
            <a:off x="294857" y="2437895"/>
            <a:ext cx="64919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/>
              <a:t>Clone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clone &lt;</a:t>
            </a:r>
            <a:r>
              <a:rPr lang="pt-BR" sz="3600" dirty="0" err="1"/>
              <a:t>url</a:t>
            </a:r>
            <a:r>
              <a:rPr lang="pt-BR" sz="3600" dirty="0"/>
              <a:t>&gt;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Copia os </a:t>
            </a:r>
            <a:r>
              <a:rPr lang="pt-BR" sz="3600" b="1" i="1" dirty="0" err="1"/>
              <a:t>commits</a:t>
            </a:r>
            <a:r>
              <a:rPr lang="pt-BR" sz="3600" b="1" i="1" dirty="0"/>
              <a:t> </a:t>
            </a:r>
            <a:r>
              <a:rPr lang="pt-BR" sz="3600" dirty="0"/>
              <a:t>de um repositório remoto para um </a:t>
            </a:r>
            <a:r>
              <a:rPr lang="pt-BR" sz="3600" dirty="0" err="1"/>
              <a:t>repo</a:t>
            </a:r>
            <a:r>
              <a:rPr lang="pt-BR" sz="3600" dirty="0"/>
              <a:t> local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 “</a:t>
            </a: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init</a:t>
            </a:r>
            <a:r>
              <a:rPr lang="pt-BR" sz="3600" dirty="0"/>
              <a:t>” nos bastidores</a:t>
            </a:r>
          </a:p>
        </p:txBody>
      </p:sp>
    </p:spTree>
    <p:extLst>
      <p:ext uri="{BB962C8B-B14F-4D97-AF65-F5344CB8AC3E}">
        <p14:creationId xmlns:p14="http://schemas.microsoft.com/office/powerpoint/2010/main" val="1474339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118971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Commit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commit</a:t>
            </a:r>
            <a:r>
              <a:rPr lang="pt-BR" sz="3600" dirty="0"/>
              <a:t> –m “Mensagem”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Usado para “tirar a foto” dos arquivos sendo “</a:t>
            </a:r>
            <a:r>
              <a:rPr lang="pt-BR" sz="3600" b="1" i="1" dirty="0" err="1"/>
              <a:t>commitados</a:t>
            </a:r>
            <a:r>
              <a:rPr lang="pt-BR" sz="3600" dirty="0"/>
              <a:t>” no repositório local.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Devem ser realizados periodicamente, após mudanças importantes no código (nova funcionalidades, correção de bug, </a:t>
            </a:r>
            <a:r>
              <a:rPr lang="pt-BR" sz="3600" dirty="0" err="1"/>
              <a:t>refatoração</a:t>
            </a:r>
            <a:r>
              <a:rPr lang="pt-BR" sz="3600" dirty="0"/>
              <a:t>, etc.)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O custo é pequeno, pois é local.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Não se deve realizar um único </a:t>
            </a:r>
            <a:r>
              <a:rPr lang="pt-BR" sz="3600" b="1" i="1" dirty="0" err="1"/>
              <a:t>commit</a:t>
            </a:r>
            <a:r>
              <a:rPr lang="pt-BR" sz="3600" dirty="0"/>
              <a:t> que contempla mais de uma modificação.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268046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Como a equipe irá compartilhar o projeto?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Pen drive? 🤢 E-mail? 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14B1E-871D-8C46-81F2-9B9C5A5AB6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7318047" y="513074"/>
            <a:ext cx="4472151" cy="3763537"/>
          </a:xfrm>
          <a:prstGeom prst="rect">
            <a:avLst/>
          </a:prstGeom>
        </p:spPr>
      </p:pic>
      <p:pic>
        <p:nvPicPr>
          <p:cNvPr id="5" name="Picture 4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1F5FBB4E-241A-254B-95BF-D784CC7E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9" y="2062356"/>
            <a:ext cx="5596629" cy="3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3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118971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Add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add</a:t>
            </a:r>
            <a:r>
              <a:rPr lang="pt-BR" sz="3600" dirty="0"/>
              <a:t> &lt;arquivo&gt; 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Usado para adicionar &lt;arquivo&gt; a área de “</a:t>
            </a:r>
            <a:r>
              <a:rPr lang="pt-BR" sz="3600" dirty="0" err="1"/>
              <a:t>stage</a:t>
            </a:r>
            <a:r>
              <a:rPr lang="pt-BR" sz="3600" dirty="0"/>
              <a:t>”. Quando executado pela primeira vez, o arquivo passa a ser “</a:t>
            </a:r>
            <a:r>
              <a:rPr lang="pt-BR" sz="3600" dirty="0" err="1"/>
              <a:t>tracked</a:t>
            </a:r>
            <a:r>
              <a:rPr lang="pt-BR" sz="3600" dirty="0"/>
              <a:t>”. Isto é, agora o </a:t>
            </a:r>
            <a:r>
              <a:rPr lang="pt-BR" sz="3600" dirty="0" err="1"/>
              <a:t>Git</a:t>
            </a:r>
            <a:r>
              <a:rPr lang="pt-BR" sz="3600" dirty="0"/>
              <a:t> sabe que ele existe.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Toda vez que um arquivo é modificado, é necessário executar o “</a:t>
            </a:r>
            <a:r>
              <a:rPr lang="pt-BR" sz="3600" dirty="0" err="1"/>
              <a:t>add</a:t>
            </a:r>
            <a:r>
              <a:rPr lang="pt-BR" sz="3600" dirty="0"/>
              <a:t>” novamente para que ele possa ser “</a:t>
            </a:r>
            <a:r>
              <a:rPr lang="pt-BR" sz="3600" b="1" i="1" dirty="0" err="1"/>
              <a:t>commitado</a:t>
            </a:r>
            <a:r>
              <a:rPr lang="pt-BR" sz="3600" dirty="0"/>
              <a:t>”</a:t>
            </a:r>
            <a:endParaRPr lang="pt-BR" sz="5400" dirty="0"/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524A7795-D994-EB4B-AC58-4172393FA8AB}"/>
              </a:ext>
            </a:extLst>
          </p:cNvPr>
          <p:cNvSpPr/>
          <p:nvPr/>
        </p:nvSpPr>
        <p:spPr>
          <a:xfrm>
            <a:off x="9431867" y="367874"/>
            <a:ext cx="1337733" cy="1257726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7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62E16-F024-854C-8BB6-44412E57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33" y="0"/>
            <a:ext cx="4878567" cy="4047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Push</a:t>
            </a:r>
            <a:endParaRPr lang="pt-BR" sz="54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push</a:t>
            </a:r>
            <a:endParaRPr lang="pt-BR" sz="36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Serve para “</a:t>
            </a:r>
            <a:r>
              <a:rPr lang="pt-BR" sz="3600" dirty="0" err="1"/>
              <a:t>empurar</a:t>
            </a:r>
            <a:r>
              <a:rPr lang="pt-BR" sz="3600" dirty="0"/>
              <a:t>” os </a:t>
            </a:r>
            <a:r>
              <a:rPr lang="pt-BR" sz="3600" dirty="0" err="1"/>
              <a:t>commits</a:t>
            </a:r>
            <a:r>
              <a:rPr lang="pt-BR" sz="3600" dirty="0"/>
              <a:t> que se encontram no repositório local para o repositório central</a:t>
            </a:r>
          </a:p>
        </p:txBody>
      </p:sp>
    </p:spTree>
    <p:extLst>
      <p:ext uri="{BB962C8B-B14F-4D97-AF65-F5344CB8AC3E}">
        <p14:creationId xmlns:p14="http://schemas.microsoft.com/office/powerpoint/2010/main" val="1999353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Pull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pull</a:t>
            </a:r>
            <a:endParaRPr lang="pt-BR" sz="36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Serve para “puxar” os </a:t>
            </a:r>
            <a:r>
              <a:rPr lang="pt-BR" sz="3600" dirty="0" err="1"/>
              <a:t>commits</a:t>
            </a:r>
            <a:r>
              <a:rPr lang="pt-BR" sz="3600" dirty="0"/>
              <a:t> que se encontram no repositório central para o repositório local.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É boa prática sempre fazer um “</a:t>
            </a: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pull</a:t>
            </a:r>
            <a:r>
              <a:rPr lang="pt-BR" sz="3600" dirty="0"/>
              <a:t>” para se manter sincronizado e evitar problemas no “</a:t>
            </a:r>
            <a:r>
              <a:rPr lang="pt-BR" sz="3600" b="1" i="1" dirty="0"/>
              <a:t>merge</a:t>
            </a:r>
            <a:r>
              <a:rPr lang="pt-BR" sz="3600" dirty="0"/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ABACB-52BD-A842-A336-2E5CAB436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85"/>
          <a:stretch/>
        </p:blipFill>
        <p:spPr>
          <a:xfrm>
            <a:off x="8771467" y="-1"/>
            <a:ext cx="3420533" cy="51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6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/>
              <a:t>Merge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merge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Serve para “intercalar” os </a:t>
            </a:r>
            <a:r>
              <a:rPr lang="pt-BR" sz="3600" dirty="0" err="1"/>
              <a:t>commits</a:t>
            </a:r>
            <a:r>
              <a:rPr lang="pt-BR" sz="3600" dirty="0"/>
              <a:t> que se encontram em dois ou mais ramos diferentes.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0305-B62D-C64D-8D59-C92856F1A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0" b="95556" l="2656" r="90000">
                        <a14:foregroundMark x1="81146" y1="9630" x2="81146" y2="9630"/>
                        <a14:foregroundMark x1="2708" y1="45741" x2="2708" y2="45741"/>
                        <a14:foregroundMark x1="3073" y1="49537" x2="3073" y2="49537"/>
                        <a14:foregroundMark x1="3229" y1="51481" x2="3229" y2="51481"/>
                        <a14:foregroundMark x1="28021" y1="67130" x2="28021" y2="67130"/>
                        <a14:foregroundMark x1="48854" y1="89815" x2="54583" y2="95556"/>
                        <a14:foregroundMark x1="44896" y1="64907" x2="44896" y2="64907"/>
                        <a14:foregroundMark x1="83490" y1="24630" x2="83490" y2="24630"/>
                        <a14:foregroundMark x1="83125" y1="25926" x2="84219" y2="18889"/>
                        <a14:foregroundMark x1="82760" y1="32315" x2="84583" y2="15093"/>
                        <a14:foregroundMark x1="59427" y1="17315" x2="60313" y2="18333"/>
                        <a14:backgroundMark x1="86719" y1="21481" x2="84740" y2="35185"/>
                        <a14:backgroundMark x1="72865" y1="42593" x2="48906" y2="66944"/>
                        <a14:backgroundMark x1="48906" y1="66944" x2="45781" y2="73519"/>
                        <a14:backgroundMark x1="33021" y1="66852" x2="29063" y2="67778"/>
                      </a14:backgroundRemoval>
                    </a14:imgEffect>
                  </a14:imgLayer>
                </a14:imgProps>
              </a:ext>
            </a:extLst>
          </a:blip>
          <a:srcRect t="3939" r="11415"/>
          <a:stretch/>
        </p:blipFill>
        <p:spPr>
          <a:xfrm>
            <a:off x="6775433" y="-1"/>
            <a:ext cx="5416567" cy="33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3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22BE2-AA00-5F4F-A578-11330703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38" y="0"/>
            <a:ext cx="5042362" cy="425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Branch</a:t>
            </a:r>
            <a:endParaRPr lang="pt-BR" sz="54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Desenvolvedores podem criar “</a:t>
            </a:r>
            <a:r>
              <a:rPr lang="pt-BR" sz="3600" dirty="0" err="1"/>
              <a:t>branch</a:t>
            </a:r>
            <a:r>
              <a:rPr lang="pt-BR" sz="3600" dirty="0"/>
              <a:t>” de um repositório.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Isso significa que eles podem trabalhar de forma isolada do repositório principal (os </a:t>
            </a:r>
            <a:r>
              <a:rPr lang="pt-BR" sz="3600" dirty="0" err="1"/>
              <a:t>commits</a:t>
            </a:r>
            <a:r>
              <a:rPr lang="pt-BR" sz="3600" dirty="0"/>
              <a:t> não irão afetar)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Posteriormente é possível </a:t>
            </a:r>
            <a:r>
              <a:rPr lang="pt-BR" sz="3600" b="1" i="1" dirty="0"/>
              <a:t>unificar </a:t>
            </a:r>
            <a:r>
              <a:rPr lang="pt-BR" sz="3600" dirty="0"/>
              <a:t>esse </a:t>
            </a:r>
            <a:r>
              <a:rPr lang="pt-BR" sz="3600" b="1" i="1" dirty="0" err="1"/>
              <a:t>branch</a:t>
            </a:r>
            <a:r>
              <a:rPr lang="pt-BR" sz="3600" b="1" i="1" dirty="0"/>
              <a:t> </a:t>
            </a:r>
            <a:r>
              <a:rPr lang="pt-BR" sz="3600" dirty="0"/>
              <a:t>através do “</a:t>
            </a:r>
            <a:r>
              <a:rPr lang="pt-BR" sz="3600" dirty="0" err="1"/>
              <a:t>git</a:t>
            </a:r>
            <a:r>
              <a:rPr lang="pt-BR" sz="3600" dirty="0"/>
              <a:t> merge” </a:t>
            </a:r>
            <a:r>
              <a:rPr lang="pt-BR" sz="3600" b="1" i="1" dirty="0"/>
              <a:t>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6679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B6A2E8-A574-0A48-9535-F78CC260F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2153517"/>
            <a:ext cx="7785100" cy="434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11376-C339-6548-953D-D112A655813A}"/>
              </a:ext>
            </a:extLst>
          </p:cNvPr>
          <p:cNvSpPr txBox="1"/>
          <p:nvPr/>
        </p:nvSpPr>
        <p:spPr>
          <a:xfrm>
            <a:off x="0" y="418674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r>
              <a:rPr lang="pt-BR" sz="5400" dirty="0"/>
              <a:t> Merge -&gt; Expectativa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03230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623830-2359-5349-900A-957EA80A1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7" y="1981199"/>
            <a:ext cx="7514166" cy="420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F4B39-5D98-664C-8B87-3B3529ABD19C}"/>
              </a:ext>
            </a:extLst>
          </p:cNvPr>
          <p:cNvSpPr txBox="1"/>
          <p:nvPr/>
        </p:nvSpPr>
        <p:spPr>
          <a:xfrm>
            <a:off x="0" y="418674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r>
              <a:rPr lang="pt-BR" sz="5400" dirty="0"/>
              <a:t> Merge -&gt; Realidade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0634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E2BD7-2004-E440-A1C1-54FF8CBCFCA6}"/>
              </a:ext>
            </a:extLst>
          </p:cNvPr>
          <p:cNvSpPr txBox="1"/>
          <p:nvPr/>
        </p:nvSpPr>
        <p:spPr>
          <a:xfrm>
            <a:off x="84665" y="124901"/>
            <a:ext cx="1021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Vamos criar um repositório no GitHub para um projeto Java com duas classes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Crie uma conta no GitHub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 err="1"/>
              <a:t>https</a:t>
            </a:r>
            <a:r>
              <a:rPr lang="pt-BR" sz="4000" dirty="0"/>
              <a:t>://</a:t>
            </a:r>
            <a:r>
              <a:rPr lang="pt-BR" sz="4000" dirty="0" err="1"/>
              <a:t>github.com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0BA3E-96E1-D942-B3C6-57A028D0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0" y="2744918"/>
            <a:ext cx="10600660" cy="38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BF1F8-951E-234C-9DD4-B6C2CA3E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2" y="832787"/>
            <a:ext cx="3098800" cy="317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Acesse a área com seus repositórios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6245-2EE5-9A4F-8FDF-F4639C94612D}"/>
              </a:ext>
            </a:extLst>
          </p:cNvPr>
          <p:cNvSpPr txBox="1"/>
          <p:nvPr/>
        </p:nvSpPr>
        <p:spPr>
          <a:xfrm>
            <a:off x="84665" y="4361730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Crie um novo repositório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06431-357F-B34A-B7E4-241FF3CE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159841"/>
            <a:ext cx="11531600" cy="139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B869C2-69BC-4243-A178-81FB1E4E8A91}"/>
              </a:ext>
            </a:extLst>
          </p:cNvPr>
          <p:cNvSpPr/>
          <p:nvPr/>
        </p:nvSpPr>
        <p:spPr>
          <a:xfrm>
            <a:off x="747232" y="3462168"/>
            <a:ext cx="3176182" cy="523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28793-4EDD-CE44-8AE9-FDF0D8B070E6}"/>
              </a:ext>
            </a:extLst>
          </p:cNvPr>
          <p:cNvSpPr/>
          <p:nvPr/>
        </p:nvSpPr>
        <p:spPr>
          <a:xfrm>
            <a:off x="10295467" y="5273749"/>
            <a:ext cx="1680338" cy="7923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55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Dê um nome e uma descrição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6245-2EE5-9A4F-8FDF-F4639C94612D}"/>
              </a:ext>
            </a:extLst>
          </p:cNvPr>
          <p:cNvSpPr txBox="1"/>
          <p:nvPr/>
        </p:nvSpPr>
        <p:spPr>
          <a:xfrm>
            <a:off x="84665" y="3684638"/>
            <a:ext cx="1252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Marque com público ou privado (requer privilégios no GitHub)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114D6-E6D1-484B-90B6-D294DB62F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0"/>
          <a:stretch/>
        </p:blipFill>
        <p:spPr>
          <a:xfrm>
            <a:off x="209550" y="764073"/>
            <a:ext cx="11772900" cy="2805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EB2F-3869-9146-8D02-57ECB4F22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153" y="4346357"/>
            <a:ext cx="7651723" cy="1958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8C23A2-59DD-6D4B-88B0-8E4435D119E4}"/>
              </a:ext>
            </a:extLst>
          </p:cNvPr>
          <p:cNvSpPr/>
          <p:nvPr/>
        </p:nvSpPr>
        <p:spPr>
          <a:xfrm>
            <a:off x="2919817" y="1145786"/>
            <a:ext cx="4193363" cy="707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697D0-0A91-AD49-860B-747B420CC9DA}"/>
              </a:ext>
            </a:extLst>
          </p:cNvPr>
          <p:cNvSpPr/>
          <p:nvPr/>
        </p:nvSpPr>
        <p:spPr>
          <a:xfrm>
            <a:off x="493526" y="2450934"/>
            <a:ext cx="2834465" cy="9780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3084B-A7C4-C448-8354-FF9029CD14B7}"/>
              </a:ext>
            </a:extLst>
          </p:cNvPr>
          <p:cNvSpPr/>
          <p:nvPr/>
        </p:nvSpPr>
        <p:spPr>
          <a:xfrm>
            <a:off x="2708623" y="4410909"/>
            <a:ext cx="7147758" cy="9780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9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E controlar a versão?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Planilhas? 🤢 </a:t>
            </a:r>
          </a:p>
        </p:txBody>
      </p:sp>
      <p:pic>
        <p:nvPicPr>
          <p:cNvPr id="5" name="Picture 4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1F5FBB4E-241A-254B-95BF-D784CC7E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25" y="1657663"/>
            <a:ext cx="5596629" cy="3134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7AD30-24FF-C043-9775-E330A84C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91" y="1239374"/>
            <a:ext cx="3795742" cy="37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Opcionalmente inicialize o README(Leia-Me)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É boa prática!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6596D-C1D3-7A41-B0B6-079021AD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9" y="1765300"/>
            <a:ext cx="6375400" cy="332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F9A07-2CF9-994D-9A24-BCCB0AA844DC}"/>
              </a:ext>
            </a:extLst>
          </p:cNvPr>
          <p:cNvSpPr txBox="1"/>
          <p:nvPr/>
        </p:nvSpPr>
        <p:spPr>
          <a:xfrm>
            <a:off x="7798388" y="1170266"/>
            <a:ext cx="4414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Será visto no </a:t>
            </a:r>
            <a:r>
              <a:rPr lang="pt-BR" sz="2800" dirty="0" err="1"/>
              <a:t>Lab</a:t>
            </a:r>
            <a:r>
              <a:rPr lang="pt-BR" sz="2800" dirty="0"/>
              <a:t> como importar um </a:t>
            </a:r>
            <a:r>
              <a:rPr lang="pt-BR" sz="2800" dirty="0" err="1"/>
              <a:t>repo</a:t>
            </a:r>
            <a:r>
              <a:rPr lang="pt-BR" sz="2800" dirty="0"/>
              <a:t> já existente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104EB-6E09-2B46-99EA-692519A78EC5}"/>
              </a:ext>
            </a:extLst>
          </p:cNvPr>
          <p:cNvSpPr/>
          <p:nvPr/>
        </p:nvSpPr>
        <p:spPr>
          <a:xfrm>
            <a:off x="683929" y="2626836"/>
            <a:ext cx="6227234" cy="8021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8083EC-7993-0948-91E4-3398D396752D}"/>
              </a:ext>
            </a:extLst>
          </p:cNvPr>
          <p:cNvCxnSpPr>
            <a:cxnSpLocks/>
          </p:cNvCxnSpPr>
          <p:nvPr/>
        </p:nvCxnSpPr>
        <p:spPr>
          <a:xfrm flipH="1">
            <a:off x="6539023" y="1862764"/>
            <a:ext cx="1259365" cy="46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C36C70E-590F-DD42-88CD-E0F30FE5108B}"/>
              </a:ext>
            </a:extLst>
          </p:cNvPr>
          <p:cNvSpPr/>
          <p:nvPr/>
        </p:nvSpPr>
        <p:spPr>
          <a:xfrm>
            <a:off x="683929" y="2166186"/>
            <a:ext cx="5674341" cy="46064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6C559-B823-9744-AB59-257DBE32B240}"/>
              </a:ext>
            </a:extLst>
          </p:cNvPr>
          <p:cNvSpPr txBox="1"/>
          <p:nvPr/>
        </p:nvSpPr>
        <p:spPr>
          <a:xfrm>
            <a:off x="4433777" y="4290536"/>
            <a:ext cx="44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 ignorar o .</a:t>
            </a:r>
            <a:r>
              <a:rPr lang="pt-BR" sz="2800" dirty="0" err="1"/>
              <a:t>gitignore</a:t>
            </a:r>
            <a:r>
              <a:rPr lang="pt-BR" sz="2800" dirty="0"/>
              <a:t> por agora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3560A-0DC6-0A43-B71A-6F7CADAF852D}"/>
              </a:ext>
            </a:extLst>
          </p:cNvPr>
          <p:cNvCxnSpPr>
            <a:cxnSpLocks/>
          </p:cNvCxnSpPr>
          <p:nvPr/>
        </p:nvCxnSpPr>
        <p:spPr>
          <a:xfrm flipH="1" flipV="1">
            <a:off x="2891417" y="4136066"/>
            <a:ext cx="1542360" cy="8793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9ECC-DD8A-394E-B019-578C36AE35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41"/>
          <a:stretch/>
        </p:blipFill>
        <p:spPr>
          <a:xfrm>
            <a:off x="6621642" y="5011673"/>
            <a:ext cx="1980047" cy="14611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B4D264-83E5-FC49-B30E-E6F9ECDB8D3D}"/>
              </a:ext>
            </a:extLst>
          </p:cNvPr>
          <p:cNvSpPr/>
          <p:nvPr/>
        </p:nvSpPr>
        <p:spPr>
          <a:xfrm>
            <a:off x="4433777" y="4315765"/>
            <a:ext cx="4167912" cy="24173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C8CB09-55C5-7441-A8E7-A31364CEDC29}"/>
              </a:ext>
            </a:extLst>
          </p:cNvPr>
          <p:cNvCxnSpPr>
            <a:cxnSpLocks/>
          </p:cNvCxnSpPr>
          <p:nvPr/>
        </p:nvCxnSpPr>
        <p:spPr>
          <a:xfrm flipH="1">
            <a:off x="5890438" y="3834546"/>
            <a:ext cx="1278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4D4826-F481-924F-AA90-6499E6C2F98F}"/>
              </a:ext>
            </a:extLst>
          </p:cNvPr>
          <p:cNvSpPr txBox="1"/>
          <p:nvPr/>
        </p:nvSpPr>
        <p:spPr>
          <a:xfrm>
            <a:off x="7248549" y="2825203"/>
            <a:ext cx="4783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importante verificar as licenças para adicionar a mais adequada ao seu projeto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7690514E-CA78-F247-A974-7DDA5B0991BE}"/>
              </a:ext>
            </a:extLst>
          </p:cNvPr>
          <p:cNvSpPr/>
          <p:nvPr/>
        </p:nvSpPr>
        <p:spPr>
          <a:xfrm>
            <a:off x="8879368" y="4210198"/>
            <a:ext cx="3023489" cy="2262664"/>
          </a:xfrm>
          <a:prstGeom prst="wedgeEllipseCallout">
            <a:avLst>
              <a:gd name="adj1" fmla="val -56677"/>
              <a:gd name="adj2" fmla="val 220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Eu entendi a Referência!</a:t>
            </a:r>
          </a:p>
        </p:txBody>
      </p:sp>
    </p:spTree>
    <p:extLst>
      <p:ext uri="{BB962C8B-B14F-4D97-AF65-F5344CB8AC3E}">
        <p14:creationId xmlns:p14="http://schemas.microsoft.com/office/powerpoint/2010/main" val="620018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A32B96-6793-EA49-9726-23E6BE3C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773"/>
            <a:ext cx="9333095" cy="5731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9122A-DE4C-B14C-8601-F61C2611A2AB}"/>
              </a:ext>
            </a:extLst>
          </p:cNvPr>
          <p:cNvSpPr txBox="1"/>
          <p:nvPr/>
        </p:nvSpPr>
        <p:spPr>
          <a:xfrm>
            <a:off x="9244414" y="2822175"/>
            <a:ext cx="292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Os arquivos do repositório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2C7E06-2AE3-A542-A9D1-AE5D6A071018}"/>
              </a:ext>
            </a:extLst>
          </p:cNvPr>
          <p:cNvCxnSpPr>
            <a:cxnSpLocks/>
          </p:cNvCxnSpPr>
          <p:nvPr/>
        </p:nvCxnSpPr>
        <p:spPr>
          <a:xfrm flipH="1">
            <a:off x="9155102" y="3746393"/>
            <a:ext cx="649298" cy="338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1AD0BF-3BF5-C548-9827-7598C136E62A}"/>
              </a:ext>
            </a:extLst>
          </p:cNvPr>
          <p:cNvSpPr/>
          <p:nvPr/>
        </p:nvSpPr>
        <p:spPr>
          <a:xfrm>
            <a:off x="21734" y="3129420"/>
            <a:ext cx="9111633" cy="12937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32E95-72B7-DD44-8261-A005AE25E5DD}"/>
              </a:ext>
            </a:extLst>
          </p:cNvPr>
          <p:cNvSpPr txBox="1"/>
          <p:nvPr/>
        </p:nvSpPr>
        <p:spPr>
          <a:xfrm>
            <a:off x="84665" y="124901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4000" dirty="0"/>
              <a:t>Repositório criado </a:t>
            </a:r>
            <a:r>
              <a:rPr lang="pt-BR" sz="4000" dirty="0">
                <a:sym typeface="Wingdings" pitchFamily="2" charset="2"/>
              </a:rPr>
              <a:t> </a:t>
            </a:r>
            <a:endParaRPr lang="pt-BR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EE5D-E777-5346-98C8-23A84BF3C5EB}"/>
              </a:ext>
            </a:extLst>
          </p:cNvPr>
          <p:cNvSpPr txBox="1"/>
          <p:nvPr/>
        </p:nvSpPr>
        <p:spPr>
          <a:xfrm>
            <a:off x="9446433" y="5572454"/>
            <a:ext cx="274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README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C76DC9-5D96-534F-A116-FB1F13935FB4}"/>
              </a:ext>
            </a:extLst>
          </p:cNvPr>
          <p:cNvCxnSpPr>
            <a:cxnSpLocks/>
          </p:cNvCxnSpPr>
          <p:nvPr/>
        </p:nvCxnSpPr>
        <p:spPr>
          <a:xfrm flipH="1" flipV="1">
            <a:off x="9176836" y="5532830"/>
            <a:ext cx="371201" cy="122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A13DAA-2A08-514E-9690-3385F645DF82}"/>
              </a:ext>
            </a:extLst>
          </p:cNvPr>
          <p:cNvSpPr/>
          <p:nvPr/>
        </p:nvSpPr>
        <p:spPr>
          <a:xfrm>
            <a:off x="43468" y="4577854"/>
            <a:ext cx="9111633" cy="21552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57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8187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Com o repositório criado no GitHub, vamos clonar para a máquina loca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3851C-A1A5-2545-B6D7-0EC0A9C7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11" y="-1"/>
            <a:ext cx="4181489" cy="2484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6E907-450D-5444-99D1-FEF2C1A93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5" y="2188794"/>
            <a:ext cx="7577970" cy="42472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909BA9-433E-FA43-9864-A4E337BD2E52}"/>
              </a:ext>
            </a:extLst>
          </p:cNvPr>
          <p:cNvCxnSpPr>
            <a:cxnSpLocks/>
          </p:cNvCxnSpPr>
          <p:nvPr/>
        </p:nvCxnSpPr>
        <p:spPr>
          <a:xfrm flipV="1">
            <a:off x="6069298" y="5148794"/>
            <a:ext cx="214545" cy="1113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381F2-F7E8-2D4E-9019-462FF1BEFC82}"/>
              </a:ext>
            </a:extLst>
          </p:cNvPr>
          <p:cNvSpPr/>
          <p:nvPr/>
        </p:nvSpPr>
        <p:spPr>
          <a:xfrm>
            <a:off x="6283842" y="3427023"/>
            <a:ext cx="1190846" cy="435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D4E6-426D-334E-BA88-A031A2901DCA}"/>
              </a:ext>
            </a:extLst>
          </p:cNvPr>
          <p:cNvSpPr/>
          <p:nvPr/>
        </p:nvSpPr>
        <p:spPr>
          <a:xfrm>
            <a:off x="4012044" y="4587960"/>
            <a:ext cx="2750263" cy="435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2C0B7-A3F5-514A-ABFA-63ABFF31D0D1}"/>
              </a:ext>
            </a:extLst>
          </p:cNvPr>
          <p:cNvSpPr/>
          <p:nvPr/>
        </p:nvSpPr>
        <p:spPr>
          <a:xfrm>
            <a:off x="6762307" y="4587959"/>
            <a:ext cx="520995" cy="435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DB5DF-2F31-7347-98FF-B1C97ED9D27F}"/>
              </a:ext>
            </a:extLst>
          </p:cNvPr>
          <p:cNvCxnSpPr>
            <a:cxnSpLocks/>
          </p:cNvCxnSpPr>
          <p:nvPr/>
        </p:nvCxnSpPr>
        <p:spPr>
          <a:xfrm flipH="1" flipV="1">
            <a:off x="7022804" y="4805925"/>
            <a:ext cx="859774" cy="778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2DCB68-D85C-404A-89CE-F562C7C58B59}"/>
              </a:ext>
            </a:extLst>
          </p:cNvPr>
          <p:cNvCxnSpPr>
            <a:cxnSpLocks/>
          </p:cNvCxnSpPr>
          <p:nvPr/>
        </p:nvCxnSpPr>
        <p:spPr>
          <a:xfrm flipH="1">
            <a:off x="7627312" y="3644989"/>
            <a:ext cx="836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367214-2BED-044B-A3F0-04E8821C869F}"/>
              </a:ext>
            </a:extLst>
          </p:cNvPr>
          <p:cNvSpPr txBox="1"/>
          <p:nvPr/>
        </p:nvSpPr>
        <p:spPr>
          <a:xfrm>
            <a:off x="8616141" y="2988954"/>
            <a:ext cx="3491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Mostra as opções para obter o código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43E2E-E8BD-1C42-97C6-A0BA75609782}"/>
              </a:ext>
            </a:extLst>
          </p:cNvPr>
          <p:cNvSpPr txBox="1"/>
          <p:nvPr/>
        </p:nvSpPr>
        <p:spPr>
          <a:xfrm>
            <a:off x="7971321" y="5148794"/>
            <a:ext cx="4181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Copia o caminho do </a:t>
            </a:r>
            <a:r>
              <a:rPr lang="pt-BR" sz="2800" dirty="0" err="1"/>
              <a:t>repo</a:t>
            </a:r>
            <a:r>
              <a:rPr lang="pt-BR" sz="2800" dirty="0"/>
              <a:t> para a área de transferência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57588-DAD9-BD41-A6CA-3438FA56E58E}"/>
              </a:ext>
            </a:extLst>
          </p:cNvPr>
          <p:cNvSpPr txBox="1"/>
          <p:nvPr/>
        </p:nvSpPr>
        <p:spPr>
          <a:xfrm>
            <a:off x="4255248" y="6174449"/>
            <a:ext cx="4181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Caminho do </a:t>
            </a:r>
            <a:r>
              <a:rPr lang="pt-BR" sz="2800" dirty="0" err="1"/>
              <a:t>repo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82955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73ADA-9B16-8E45-A84E-AAC6E4A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B3B01-C716-E441-BDC5-10C985B3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7" y="2129613"/>
            <a:ext cx="4826000" cy="361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14F49-3E1E-0C48-988F-5C88768A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33" y="3054596"/>
            <a:ext cx="2451100" cy="2209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F8E61BD-95C3-4E4C-B977-F6A28EA5F830}"/>
              </a:ext>
            </a:extLst>
          </p:cNvPr>
          <p:cNvSpPr/>
          <p:nvPr/>
        </p:nvSpPr>
        <p:spPr>
          <a:xfrm>
            <a:off x="5749063" y="3676896"/>
            <a:ext cx="2045670" cy="96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C61D9-6663-6743-BB07-15B01FC755A3}"/>
              </a:ext>
            </a:extLst>
          </p:cNvPr>
          <p:cNvSpPr txBox="1"/>
          <p:nvPr/>
        </p:nvSpPr>
        <p:spPr>
          <a:xfrm>
            <a:off x="84665" y="124901"/>
            <a:ext cx="11866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4000" dirty="0"/>
              <a:t>#partiu #terminal #raiz</a:t>
            </a:r>
          </a:p>
          <a:p>
            <a:pPr marL="571500" indent="-571500">
              <a:buBlip>
                <a:blip r:embed="rId4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955215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1CE5F8-A510-A846-87D9-16EA7F0A0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06" b="61408"/>
          <a:stretch/>
        </p:blipFill>
        <p:spPr>
          <a:xfrm>
            <a:off x="325475" y="1622458"/>
            <a:ext cx="8212470" cy="206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3D0EE-932A-2448-9572-7C6CB2E5E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9" b="36876"/>
          <a:stretch/>
        </p:blipFill>
        <p:spPr>
          <a:xfrm>
            <a:off x="325475" y="3809644"/>
            <a:ext cx="7048500" cy="199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11F97-BC58-C04D-9168-1A84A0078A7A}"/>
              </a:ext>
            </a:extLst>
          </p:cNvPr>
          <p:cNvSpPr txBox="1"/>
          <p:nvPr/>
        </p:nvSpPr>
        <p:spPr>
          <a:xfrm>
            <a:off x="162835" y="167982"/>
            <a:ext cx="11866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Crie um diretório em sua máquina.</a:t>
            </a:r>
          </a:p>
          <a:p>
            <a:pPr marL="571500" indent="-571500">
              <a:buBlip>
                <a:blip r:embed="rId5"/>
              </a:buBlip>
            </a:pPr>
            <a:r>
              <a:rPr lang="pt-BR" sz="4000" dirty="0"/>
              <a:t>Como exemplo, criei um chamado </a:t>
            </a:r>
            <a:r>
              <a:rPr lang="pt-BR" sz="4000" dirty="0" err="1"/>
              <a:t>AulaGit</a:t>
            </a:r>
            <a:endParaRPr lang="pt-BR" sz="4000" dirty="0"/>
          </a:p>
          <a:p>
            <a:pPr marL="571500" indent="-571500"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AFEFE-158D-E040-816B-7139AD1340BF}"/>
              </a:ext>
            </a:extLst>
          </p:cNvPr>
          <p:cNvSpPr txBox="1"/>
          <p:nvPr/>
        </p:nvSpPr>
        <p:spPr>
          <a:xfrm>
            <a:off x="7064741" y="2366524"/>
            <a:ext cx="44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Digite o comando:</a:t>
            </a:r>
          </a:p>
          <a:p>
            <a:r>
              <a:rPr lang="pt-BR" sz="2800" dirty="0"/>
              <a:t>	</a:t>
            </a:r>
            <a:r>
              <a:rPr lang="pt-BR" sz="2800" dirty="0" err="1"/>
              <a:t>git</a:t>
            </a:r>
            <a:r>
              <a:rPr lang="pt-BR" sz="2800" dirty="0"/>
              <a:t> clone &lt;</a:t>
            </a:r>
            <a:r>
              <a:rPr lang="pt-BR" sz="2800" dirty="0" err="1"/>
              <a:t>url</a:t>
            </a:r>
            <a:r>
              <a:rPr lang="pt-BR" sz="2800" dirty="0"/>
              <a:t> do </a:t>
            </a:r>
            <a:r>
              <a:rPr lang="pt-BR" sz="2800" dirty="0" err="1"/>
              <a:t>repo</a:t>
            </a:r>
            <a:r>
              <a:rPr lang="pt-BR" sz="2800" dirty="0"/>
              <a:t>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5EDFA-F995-9741-BA38-BF12A7CDCFEC}"/>
              </a:ext>
            </a:extLst>
          </p:cNvPr>
          <p:cNvCxnSpPr>
            <a:cxnSpLocks/>
          </p:cNvCxnSpPr>
          <p:nvPr/>
        </p:nvCxnSpPr>
        <p:spPr>
          <a:xfrm flipH="1">
            <a:off x="2721247" y="1352036"/>
            <a:ext cx="5402027" cy="435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225A117-3078-2644-B75E-0F630FE1D8C9}"/>
              </a:ext>
            </a:extLst>
          </p:cNvPr>
          <p:cNvSpPr/>
          <p:nvPr/>
        </p:nvSpPr>
        <p:spPr>
          <a:xfrm>
            <a:off x="2215018" y="1892091"/>
            <a:ext cx="783364" cy="2550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7C0E2-20AD-A84D-A6BF-C7CBF366BE74}"/>
              </a:ext>
            </a:extLst>
          </p:cNvPr>
          <p:cNvSpPr/>
          <p:nvPr/>
        </p:nvSpPr>
        <p:spPr>
          <a:xfrm>
            <a:off x="3892255" y="1906669"/>
            <a:ext cx="4645689" cy="2550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49926-0EB7-9E45-A6D3-D85068635CEC}"/>
              </a:ext>
            </a:extLst>
          </p:cNvPr>
          <p:cNvCxnSpPr>
            <a:cxnSpLocks/>
          </p:cNvCxnSpPr>
          <p:nvPr/>
        </p:nvCxnSpPr>
        <p:spPr>
          <a:xfrm flipH="1" flipV="1">
            <a:off x="5560828" y="2311887"/>
            <a:ext cx="1414130" cy="352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FD5D9-AE82-6342-874B-895EABC190D8}"/>
              </a:ext>
            </a:extLst>
          </p:cNvPr>
          <p:cNvSpPr/>
          <p:nvPr/>
        </p:nvSpPr>
        <p:spPr>
          <a:xfrm>
            <a:off x="283855" y="3999335"/>
            <a:ext cx="4830405" cy="4473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BCCBC-84F1-CD47-B9B8-40BE5508F240}"/>
              </a:ext>
            </a:extLst>
          </p:cNvPr>
          <p:cNvSpPr txBox="1"/>
          <p:nvPr/>
        </p:nvSpPr>
        <p:spPr>
          <a:xfrm>
            <a:off x="7441165" y="3473773"/>
            <a:ext cx="4801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Depois de clonado, uma cópia completa do </a:t>
            </a:r>
            <a:r>
              <a:rPr lang="pt-BR" sz="2800" dirty="0" err="1"/>
              <a:t>repo</a:t>
            </a:r>
            <a:r>
              <a:rPr lang="pt-BR" sz="2800" dirty="0"/>
              <a:t> é colocada no diretório. O comando “</a:t>
            </a:r>
            <a:r>
              <a:rPr lang="pt-BR" sz="2800" dirty="0" err="1"/>
              <a:t>ls</a:t>
            </a:r>
            <a:r>
              <a:rPr lang="pt-BR" sz="2800" dirty="0"/>
              <a:t>” mostrará o </a:t>
            </a:r>
            <a:r>
              <a:rPr lang="pt-BR" sz="2800" dirty="0" err="1"/>
              <a:t>repo</a:t>
            </a:r>
            <a:r>
              <a:rPr lang="pt-BR" sz="2800" dirty="0"/>
              <a:t> “aula-</a:t>
            </a:r>
            <a:r>
              <a:rPr lang="pt-BR" sz="2800" dirty="0" err="1"/>
              <a:t>git</a:t>
            </a:r>
            <a:r>
              <a:rPr lang="pt-BR" sz="2800" dirty="0"/>
              <a:t>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E5CF97-DEA0-9A4F-B588-7FD0B3FF2E28}"/>
              </a:ext>
            </a:extLst>
          </p:cNvPr>
          <p:cNvCxnSpPr>
            <a:cxnSpLocks/>
          </p:cNvCxnSpPr>
          <p:nvPr/>
        </p:nvCxnSpPr>
        <p:spPr>
          <a:xfrm flipH="1">
            <a:off x="5560828" y="4271084"/>
            <a:ext cx="1813147" cy="23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F8B7F3-B1A6-A04D-AB84-AE09D806B916}"/>
              </a:ext>
            </a:extLst>
          </p:cNvPr>
          <p:cNvCxnSpPr>
            <a:cxnSpLocks/>
          </p:cNvCxnSpPr>
          <p:nvPr/>
        </p:nvCxnSpPr>
        <p:spPr>
          <a:xfrm flipH="1" flipV="1">
            <a:off x="5053272" y="4596341"/>
            <a:ext cx="2320703" cy="9096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866A6-4508-A34D-911C-04EB3E088470}"/>
              </a:ext>
            </a:extLst>
          </p:cNvPr>
          <p:cNvSpPr txBox="1"/>
          <p:nvPr/>
        </p:nvSpPr>
        <p:spPr>
          <a:xfrm>
            <a:off x="7430531" y="5379862"/>
            <a:ext cx="404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cd</a:t>
            </a:r>
            <a:r>
              <a:rPr lang="pt-BR" sz="2400" dirty="0"/>
              <a:t> aula-</a:t>
            </a:r>
            <a:r>
              <a:rPr lang="pt-BR" sz="2400" dirty="0" err="1"/>
              <a:t>git</a:t>
            </a:r>
            <a:r>
              <a:rPr lang="pt-BR" sz="2400" dirty="0"/>
              <a:t>  para entrar no repositório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C8E93-AD46-3448-950F-64D8482546B6}"/>
              </a:ext>
            </a:extLst>
          </p:cNvPr>
          <p:cNvCxnSpPr>
            <a:cxnSpLocks/>
          </p:cNvCxnSpPr>
          <p:nvPr/>
        </p:nvCxnSpPr>
        <p:spPr>
          <a:xfrm flipH="1" flipV="1">
            <a:off x="4431711" y="4834844"/>
            <a:ext cx="331675" cy="97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338150-5160-AA42-B6CA-759B7D781130}"/>
              </a:ext>
            </a:extLst>
          </p:cNvPr>
          <p:cNvSpPr txBox="1"/>
          <p:nvPr/>
        </p:nvSpPr>
        <p:spPr>
          <a:xfrm>
            <a:off x="3324790" y="5823082"/>
            <a:ext cx="40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git</a:t>
            </a:r>
            <a:r>
              <a:rPr lang="pt-BR" dirty="0"/>
              <a:t> status apresentado o estado do </a:t>
            </a:r>
            <a:r>
              <a:rPr lang="pt-BR" dirty="0" err="1"/>
              <a:t>repo</a:t>
            </a:r>
            <a:r>
              <a:rPr lang="pt-BR" dirty="0"/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DED4D0-B6EC-4147-B46A-D4E963EF6E8E}"/>
              </a:ext>
            </a:extLst>
          </p:cNvPr>
          <p:cNvCxnSpPr>
            <a:cxnSpLocks/>
          </p:cNvCxnSpPr>
          <p:nvPr/>
        </p:nvCxnSpPr>
        <p:spPr>
          <a:xfrm flipV="1">
            <a:off x="1162483" y="5235543"/>
            <a:ext cx="464298" cy="71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584E1A-3FF1-C847-B502-C72EDB60CC52}"/>
              </a:ext>
            </a:extLst>
          </p:cNvPr>
          <p:cNvSpPr txBox="1"/>
          <p:nvPr/>
        </p:nvSpPr>
        <p:spPr>
          <a:xfrm>
            <a:off x="162835" y="5859021"/>
            <a:ext cx="310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acabamos de clonar o </a:t>
            </a:r>
            <a:r>
              <a:rPr lang="pt-BR" dirty="0" err="1"/>
              <a:t>repo</a:t>
            </a:r>
            <a:r>
              <a:rPr lang="pt-BR" dirty="0"/>
              <a:t>, ele está sincronizado com o </a:t>
            </a:r>
            <a:r>
              <a:rPr lang="pt-BR" dirty="0" err="1"/>
              <a:t>repo</a:t>
            </a:r>
            <a:r>
              <a:rPr lang="pt-BR" dirty="0"/>
              <a:t> central</a:t>
            </a:r>
          </a:p>
        </p:txBody>
      </p:sp>
    </p:spTree>
    <p:extLst>
      <p:ext uri="{BB962C8B-B14F-4D97-AF65-F5344CB8AC3E}">
        <p14:creationId xmlns:p14="http://schemas.microsoft.com/office/powerpoint/2010/main" val="1627961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EE96B-384A-F944-AAE7-4754489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48" y="155058"/>
            <a:ext cx="7150100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491150-F9F7-4B45-85E8-D666C8036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16"/>
          <a:stretch/>
        </p:blipFill>
        <p:spPr>
          <a:xfrm>
            <a:off x="266848" y="3429000"/>
            <a:ext cx="7353300" cy="3273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8EA93F-8709-A943-B561-A0CD4CEA5BFC}"/>
              </a:ext>
            </a:extLst>
          </p:cNvPr>
          <p:cNvSpPr/>
          <p:nvPr/>
        </p:nvSpPr>
        <p:spPr>
          <a:xfrm>
            <a:off x="266848" y="458693"/>
            <a:ext cx="4830405" cy="3919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6EA617-AB11-1444-8B9E-BC531818245D}"/>
              </a:ext>
            </a:extLst>
          </p:cNvPr>
          <p:cNvCxnSpPr>
            <a:cxnSpLocks/>
          </p:cNvCxnSpPr>
          <p:nvPr/>
        </p:nvCxnSpPr>
        <p:spPr>
          <a:xfrm flipH="1">
            <a:off x="5185121" y="682362"/>
            <a:ext cx="27574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44D5E5-3CFC-EC48-922F-853639B5E00F}"/>
              </a:ext>
            </a:extLst>
          </p:cNvPr>
          <p:cNvSpPr txBox="1"/>
          <p:nvPr/>
        </p:nvSpPr>
        <p:spPr>
          <a:xfrm>
            <a:off x="8030389" y="239149"/>
            <a:ext cx="404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Crie duas classes Java, </a:t>
            </a:r>
            <a:r>
              <a:rPr lang="pt-BR" sz="1600" dirty="0" err="1"/>
              <a:t>Main</a:t>
            </a:r>
            <a:r>
              <a:rPr lang="pt-BR" sz="1600" dirty="0"/>
              <a:t> e Classe1. Coloque um método </a:t>
            </a:r>
            <a:r>
              <a:rPr lang="pt-BR" sz="1600" dirty="0" err="1"/>
              <a:t>main</a:t>
            </a:r>
            <a:r>
              <a:rPr lang="pt-BR" sz="1600" dirty="0"/>
              <a:t> na classe </a:t>
            </a:r>
            <a:r>
              <a:rPr lang="pt-BR" sz="1600" dirty="0" err="1"/>
              <a:t>Main</a:t>
            </a:r>
            <a:r>
              <a:rPr lang="pt-BR" sz="1600" dirty="0"/>
              <a:t>. </a:t>
            </a:r>
          </a:p>
          <a:p>
            <a:r>
              <a:rPr lang="pt-BR" sz="1600" dirty="0"/>
              <a:t>O conteúdo de Classe1 é irrelevante.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68B966-6B79-6543-B1AA-F4EF4F42080B}"/>
              </a:ext>
            </a:extLst>
          </p:cNvPr>
          <p:cNvCxnSpPr>
            <a:cxnSpLocks/>
          </p:cNvCxnSpPr>
          <p:nvPr/>
        </p:nvCxnSpPr>
        <p:spPr>
          <a:xfrm flipH="1" flipV="1">
            <a:off x="4837814" y="1509823"/>
            <a:ext cx="3104707" cy="207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728026-724E-F34C-80E7-0807C33FCBB4}"/>
              </a:ext>
            </a:extLst>
          </p:cNvPr>
          <p:cNvSpPr txBox="1"/>
          <p:nvPr/>
        </p:nvSpPr>
        <p:spPr>
          <a:xfrm>
            <a:off x="8030388" y="1080053"/>
            <a:ext cx="4049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Digitando “</a:t>
            </a:r>
            <a:r>
              <a:rPr lang="pt-BR" sz="1600" dirty="0" err="1"/>
              <a:t>git</a:t>
            </a:r>
            <a:r>
              <a:rPr lang="pt-BR" sz="1600" dirty="0"/>
              <a:t> status” agora  veremos que dois arquivos foram adicionados no repositório, mas o </a:t>
            </a:r>
            <a:r>
              <a:rPr lang="pt-BR" sz="1600" dirty="0" err="1"/>
              <a:t>git</a:t>
            </a:r>
            <a:r>
              <a:rPr lang="pt-BR" sz="1600" dirty="0"/>
              <a:t> ainda não está gerenciando esses arquivos. Eles estão como “</a:t>
            </a:r>
            <a:r>
              <a:rPr lang="pt-BR" sz="1600" dirty="0" err="1"/>
              <a:t>untracked</a:t>
            </a:r>
            <a:r>
              <a:rPr lang="pt-BR" sz="1600" dirty="0"/>
              <a:t>” (sem acompanhar)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C2213-BEFD-C04A-970C-A3CA346D3A49}"/>
              </a:ext>
            </a:extLst>
          </p:cNvPr>
          <p:cNvCxnSpPr>
            <a:cxnSpLocks/>
          </p:cNvCxnSpPr>
          <p:nvPr/>
        </p:nvCxnSpPr>
        <p:spPr>
          <a:xfrm flipH="1" flipV="1">
            <a:off x="5380074" y="3956640"/>
            <a:ext cx="2674875" cy="776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29CD5A-56D9-2D4D-9693-68158A863A21}"/>
              </a:ext>
            </a:extLst>
          </p:cNvPr>
          <p:cNvSpPr txBox="1"/>
          <p:nvPr/>
        </p:nvSpPr>
        <p:spPr>
          <a:xfrm>
            <a:off x="8142815" y="4096085"/>
            <a:ext cx="404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Vamos solicitar que o </a:t>
            </a:r>
            <a:r>
              <a:rPr lang="pt-BR" sz="1600" dirty="0" err="1"/>
              <a:t>git</a:t>
            </a:r>
            <a:r>
              <a:rPr lang="pt-BR" sz="1600" dirty="0"/>
              <a:t> passe a gerenciar (</a:t>
            </a:r>
            <a:r>
              <a:rPr lang="pt-BR" sz="1600" dirty="0" err="1"/>
              <a:t>track</a:t>
            </a:r>
            <a:r>
              <a:rPr lang="pt-BR" sz="1600" dirty="0"/>
              <a:t>) o arquivo “Classe1.java”.</a:t>
            </a:r>
          </a:p>
          <a:p>
            <a:r>
              <a:rPr lang="pt-BR" sz="1600" dirty="0"/>
              <a:t>Digite o comando: </a:t>
            </a:r>
            <a:r>
              <a:rPr lang="pt-BR" sz="1600" dirty="0" err="1"/>
              <a:t>git</a:t>
            </a:r>
            <a:r>
              <a:rPr lang="pt-BR" sz="1600" dirty="0"/>
              <a:t> </a:t>
            </a:r>
            <a:r>
              <a:rPr lang="pt-BR" sz="1600" dirty="0" err="1"/>
              <a:t>add</a:t>
            </a:r>
            <a:r>
              <a:rPr lang="pt-BR" sz="1600" dirty="0"/>
              <a:t> Classe1.java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13B192-7330-0E4D-9F13-91681A0E088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466216" y="5195148"/>
            <a:ext cx="4035792" cy="315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4FE4B0-DEF2-0A46-B891-9182D87934BF}"/>
              </a:ext>
            </a:extLst>
          </p:cNvPr>
          <p:cNvSpPr txBox="1"/>
          <p:nvPr/>
        </p:nvSpPr>
        <p:spPr>
          <a:xfrm>
            <a:off x="7502008" y="5094727"/>
            <a:ext cx="404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</a:t>
            </a:r>
            <a:r>
              <a:rPr lang="pt-BR" sz="1600" dirty="0" err="1"/>
              <a:t>git</a:t>
            </a:r>
            <a:r>
              <a:rPr lang="pt-BR" sz="1600" dirty="0"/>
              <a:t>, agora, está gerenciando o arquivo “Classe1.java”. E portanto avisa “Esse arquivo é novo/modificado.” Pode ser “</a:t>
            </a:r>
            <a:r>
              <a:rPr lang="pt-BR" sz="1600" dirty="0" err="1"/>
              <a:t>commitado</a:t>
            </a:r>
            <a:r>
              <a:rPr lang="pt-BR" sz="1600" dirty="0"/>
              <a:t>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2A04FA-6B48-8F4C-B2DB-FA613530676F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060208" y="6101016"/>
            <a:ext cx="4035792" cy="68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86612E-22B6-C749-8049-629B77271414}"/>
              </a:ext>
            </a:extLst>
          </p:cNvPr>
          <p:cNvSpPr txBox="1"/>
          <p:nvPr/>
        </p:nvSpPr>
        <p:spPr>
          <a:xfrm>
            <a:off x="6096000" y="6000595"/>
            <a:ext cx="404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arquivo </a:t>
            </a:r>
            <a:r>
              <a:rPr lang="pt-BR" sz="1600" dirty="0" err="1"/>
              <a:t>Main.java</a:t>
            </a:r>
            <a:r>
              <a:rPr lang="pt-BR" sz="1600" dirty="0"/>
              <a:t> permanece </a:t>
            </a:r>
            <a:r>
              <a:rPr lang="pt-BR" sz="1600" dirty="0" err="1"/>
              <a:t>untracked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6848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39235-A3DA-D440-825A-C26322C5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2"/>
          <a:stretch/>
        </p:blipFill>
        <p:spPr>
          <a:xfrm>
            <a:off x="191092" y="191977"/>
            <a:ext cx="8407400" cy="1285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A92EFF-1F59-6148-ACA8-F93B2084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2" y="2331779"/>
            <a:ext cx="7772400" cy="368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B4148-7290-7B43-BEEF-69794C05668E}"/>
              </a:ext>
            </a:extLst>
          </p:cNvPr>
          <p:cNvCxnSpPr>
            <a:cxnSpLocks/>
          </p:cNvCxnSpPr>
          <p:nvPr/>
        </p:nvCxnSpPr>
        <p:spPr>
          <a:xfrm flipH="1" flipV="1">
            <a:off x="5337544" y="712381"/>
            <a:ext cx="2434857" cy="517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A9E356-2679-8A45-82C8-E01780F25D7B}"/>
              </a:ext>
            </a:extLst>
          </p:cNvPr>
          <p:cNvSpPr txBox="1"/>
          <p:nvPr/>
        </p:nvSpPr>
        <p:spPr>
          <a:xfrm>
            <a:off x="7942521" y="814277"/>
            <a:ext cx="424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fazer o </a:t>
            </a:r>
            <a:r>
              <a:rPr lang="pt-BR" sz="2000" dirty="0" err="1"/>
              <a:t>commit</a:t>
            </a:r>
            <a:r>
              <a:rPr lang="pt-BR" sz="2000" dirty="0"/>
              <a:t> digite  o comando:</a:t>
            </a:r>
          </a:p>
          <a:p>
            <a:r>
              <a:rPr lang="pt-BR" sz="2000" dirty="0" err="1"/>
              <a:t>git</a:t>
            </a:r>
            <a:r>
              <a:rPr lang="pt-BR" sz="2000" dirty="0"/>
              <a:t> </a:t>
            </a:r>
            <a:r>
              <a:rPr lang="pt-BR" sz="2000" dirty="0" err="1"/>
              <a:t>commit</a:t>
            </a:r>
            <a:r>
              <a:rPr lang="pt-BR" sz="2000" dirty="0"/>
              <a:t> –m “Sua mensagem”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B4860E-0139-6045-BE79-79A97EA4B79B}"/>
              </a:ext>
            </a:extLst>
          </p:cNvPr>
          <p:cNvCxnSpPr>
            <a:cxnSpLocks/>
          </p:cNvCxnSpPr>
          <p:nvPr/>
        </p:nvCxnSpPr>
        <p:spPr>
          <a:xfrm flipH="1" flipV="1">
            <a:off x="4878572" y="4065181"/>
            <a:ext cx="2096386" cy="169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92511F-C284-0D4E-A851-EA3FA80A6275}"/>
              </a:ext>
            </a:extLst>
          </p:cNvPr>
          <p:cNvSpPr txBox="1"/>
          <p:nvPr/>
        </p:nvSpPr>
        <p:spPr>
          <a:xfrm>
            <a:off x="7164571" y="4065181"/>
            <a:ext cx="4827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Após o </a:t>
            </a:r>
            <a:r>
              <a:rPr lang="pt-BR" sz="2000" dirty="0" err="1"/>
              <a:t>commit</a:t>
            </a:r>
            <a:r>
              <a:rPr lang="pt-BR" sz="2000" dirty="0"/>
              <a:t>, o </a:t>
            </a:r>
            <a:r>
              <a:rPr lang="pt-BR" sz="2000" dirty="0" err="1"/>
              <a:t>git</a:t>
            </a:r>
            <a:r>
              <a:rPr lang="pt-BR" sz="2000" dirty="0"/>
              <a:t> avisará que o </a:t>
            </a:r>
            <a:r>
              <a:rPr lang="pt-BR" sz="2000" dirty="0" err="1"/>
              <a:t>repo</a:t>
            </a:r>
            <a:r>
              <a:rPr lang="pt-BR" sz="2000" dirty="0"/>
              <a:t> local está “1 </a:t>
            </a:r>
            <a:r>
              <a:rPr lang="pt-BR" sz="2000" dirty="0" err="1"/>
              <a:t>commit</a:t>
            </a:r>
            <a:r>
              <a:rPr lang="pt-BR" sz="2000" dirty="0"/>
              <a:t> a frente do </a:t>
            </a:r>
            <a:r>
              <a:rPr lang="pt-BR" sz="2000" dirty="0" err="1"/>
              <a:t>repo</a:t>
            </a:r>
            <a:r>
              <a:rPr lang="pt-BR" sz="2000" dirty="0"/>
              <a:t> central”.</a:t>
            </a:r>
          </a:p>
          <a:p>
            <a:r>
              <a:rPr lang="pt-BR" sz="2000" dirty="0"/>
              <a:t>É necessário fazer um “</a:t>
            </a:r>
            <a:r>
              <a:rPr lang="pt-BR" sz="2000" dirty="0" err="1"/>
              <a:t>git</a:t>
            </a:r>
            <a:r>
              <a:rPr lang="pt-BR" sz="2000" dirty="0"/>
              <a:t> </a:t>
            </a:r>
            <a:r>
              <a:rPr lang="pt-BR" sz="2000" dirty="0" err="1"/>
              <a:t>push</a:t>
            </a:r>
            <a:r>
              <a:rPr lang="pt-BR" sz="2000" dirty="0"/>
              <a:t>” (empurrar) essa modificação para o </a:t>
            </a:r>
            <a:r>
              <a:rPr lang="pt-BR" sz="2000" dirty="0" err="1"/>
              <a:t>repo</a:t>
            </a:r>
            <a:r>
              <a:rPr lang="pt-BR" sz="2000" dirty="0"/>
              <a:t> central. </a:t>
            </a:r>
          </a:p>
        </p:txBody>
      </p:sp>
    </p:spTree>
    <p:extLst>
      <p:ext uri="{BB962C8B-B14F-4D97-AF65-F5344CB8AC3E}">
        <p14:creationId xmlns:p14="http://schemas.microsoft.com/office/powerpoint/2010/main" val="293006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7AC8C-E3EA-D14B-9209-D1705DE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8276493" cy="47633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13A1E8-323D-3349-97EA-D852343D68E3}"/>
              </a:ext>
            </a:extLst>
          </p:cNvPr>
          <p:cNvCxnSpPr>
            <a:cxnSpLocks/>
          </p:cNvCxnSpPr>
          <p:nvPr/>
        </p:nvCxnSpPr>
        <p:spPr>
          <a:xfrm flipH="1" flipV="1">
            <a:off x="3817088" y="3429000"/>
            <a:ext cx="1765005" cy="805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F936AF-00A5-ED4E-A7AA-DD20B6402106}"/>
              </a:ext>
            </a:extLst>
          </p:cNvPr>
          <p:cNvSpPr txBox="1"/>
          <p:nvPr/>
        </p:nvSpPr>
        <p:spPr>
          <a:xfrm>
            <a:off x="4450592" y="4763387"/>
            <a:ext cx="7043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repositório central continua da mesma forma.</a:t>
            </a:r>
          </a:p>
          <a:p>
            <a:r>
              <a:rPr lang="pt-BR" sz="2400" dirty="0"/>
              <a:t>Isso reforça que o </a:t>
            </a:r>
            <a:r>
              <a:rPr lang="pt-BR" sz="2400" dirty="0" err="1"/>
              <a:t>commit</a:t>
            </a:r>
            <a:r>
              <a:rPr lang="pt-BR" sz="2400" dirty="0"/>
              <a:t> é feito localmente. Característica dos DVCS (</a:t>
            </a:r>
            <a:r>
              <a:rPr lang="pt-BR" sz="2400" dirty="0" err="1"/>
              <a:t>Distributed</a:t>
            </a:r>
            <a:r>
              <a:rPr lang="pt-BR" sz="2400" dirty="0"/>
              <a:t> </a:t>
            </a:r>
            <a:r>
              <a:rPr lang="pt-BR" sz="2400" dirty="0" err="1"/>
              <a:t>Version</a:t>
            </a:r>
            <a:r>
              <a:rPr lang="pt-BR" sz="2400" dirty="0"/>
              <a:t> </a:t>
            </a:r>
            <a:r>
              <a:rPr lang="pt-BR" sz="2400" dirty="0" err="1"/>
              <a:t>Control</a:t>
            </a:r>
            <a:r>
              <a:rPr lang="pt-BR" sz="2400" dirty="0"/>
              <a:t> System)</a:t>
            </a:r>
          </a:p>
        </p:txBody>
      </p:sp>
    </p:spTree>
    <p:extLst>
      <p:ext uri="{BB962C8B-B14F-4D97-AF65-F5344CB8AC3E}">
        <p14:creationId xmlns:p14="http://schemas.microsoft.com/office/powerpoint/2010/main" val="940677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66FBB-1B96-5C45-B2A6-852DF437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" y="139551"/>
            <a:ext cx="6934200" cy="194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B39AF-236C-454C-9DD4-3C3AB0D2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3" y="2353236"/>
            <a:ext cx="9359605" cy="39667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F88A11-5135-8144-905F-C891D5831EB1}"/>
              </a:ext>
            </a:extLst>
          </p:cNvPr>
          <p:cNvCxnSpPr>
            <a:cxnSpLocks/>
          </p:cNvCxnSpPr>
          <p:nvPr/>
        </p:nvCxnSpPr>
        <p:spPr>
          <a:xfrm flipH="1" flipV="1">
            <a:off x="4649821" y="567182"/>
            <a:ext cx="1804143" cy="5492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CDD327-80BD-2C44-9870-2D7E7C925518}"/>
              </a:ext>
            </a:extLst>
          </p:cNvPr>
          <p:cNvSpPr txBox="1"/>
          <p:nvPr/>
        </p:nvSpPr>
        <p:spPr>
          <a:xfrm>
            <a:off x="6534574" y="941824"/>
            <a:ext cx="3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Faremos agora o “</a:t>
            </a:r>
            <a:r>
              <a:rPr lang="pt-BR" sz="2000" dirty="0" err="1"/>
              <a:t>git</a:t>
            </a:r>
            <a:r>
              <a:rPr lang="pt-BR" sz="2000" dirty="0"/>
              <a:t> </a:t>
            </a:r>
            <a:r>
              <a:rPr lang="pt-BR" sz="2000" dirty="0" err="1"/>
              <a:t>push</a:t>
            </a:r>
            <a:r>
              <a:rPr lang="pt-BR" sz="2000" dirty="0"/>
              <a:t>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B46B8A-EE6F-3843-B33C-9CBAD4442B35}"/>
              </a:ext>
            </a:extLst>
          </p:cNvPr>
          <p:cNvCxnSpPr>
            <a:cxnSpLocks/>
          </p:cNvCxnSpPr>
          <p:nvPr/>
        </p:nvCxnSpPr>
        <p:spPr>
          <a:xfrm flipH="1" flipV="1">
            <a:off x="4798830" y="5623698"/>
            <a:ext cx="1735744" cy="667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F32E75-3F28-8146-8ADC-57AEF8A1C965}"/>
              </a:ext>
            </a:extLst>
          </p:cNvPr>
          <p:cNvSpPr txBox="1"/>
          <p:nvPr/>
        </p:nvSpPr>
        <p:spPr>
          <a:xfrm>
            <a:off x="6095999" y="6306958"/>
            <a:ext cx="5147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Agora o arquivo está no repositório central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174812-F495-8E49-AE47-8D96EE7E86CE}"/>
              </a:ext>
            </a:extLst>
          </p:cNvPr>
          <p:cNvCxnSpPr>
            <a:cxnSpLocks/>
          </p:cNvCxnSpPr>
          <p:nvPr/>
        </p:nvCxnSpPr>
        <p:spPr>
          <a:xfrm flipH="1">
            <a:off x="3063086" y="4926062"/>
            <a:ext cx="913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9E6AE3-FB3C-8A49-9290-34D1ECF87DD1}"/>
              </a:ext>
            </a:extLst>
          </p:cNvPr>
          <p:cNvSpPr txBox="1"/>
          <p:nvPr/>
        </p:nvSpPr>
        <p:spPr>
          <a:xfrm>
            <a:off x="3147219" y="4558305"/>
            <a:ext cx="3970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Mensagem do último </a:t>
            </a:r>
            <a:r>
              <a:rPr lang="pt-BR" sz="1600" dirty="0" err="1">
                <a:solidFill>
                  <a:srgbClr val="FF0000"/>
                </a:solidFill>
              </a:rPr>
              <a:t>commit</a:t>
            </a:r>
            <a:endParaRPr lang="pt-BR" sz="16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C3E54-F39A-D24D-A499-382524040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299" y="4462784"/>
            <a:ext cx="2056843" cy="15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1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5B448B-18D0-044C-A877-50B1EEEA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80111"/>
            <a:ext cx="6997700" cy="210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18527-3A4E-E74A-A7EE-8AFB5EDF66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3" t="1105" b="36817"/>
          <a:stretch/>
        </p:blipFill>
        <p:spPr>
          <a:xfrm>
            <a:off x="180752" y="2964914"/>
            <a:ext cx="7083055" cy="14269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A1328-E999-E64F-AD1C-212BFE046916}"/>
              </a:ext>
            </a:extLst>
          </p:cNvPr>
          <p:cNvCxnSpPr>
            <a:cxnSpLocks/>
          </p:cNvCxnSpPr>
          <p:nvPr/>
        </p:nvCxnSpPr>
        <p:spPr>
          <a:xfrm flipH="1" flipV="1">
            <a:off x="4971011" y="714895"/>
            <a:ext cx="2292797" cy="519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966A6E-BC52-3B40-B7F5-519139A8FBA2}"/>
              </a:ext>
            </a:extLst>
          </p:cNvPr>
          <p:cNvSpPr txBox="1"/>
          <p:nvPr/>
        </p:nvSpPr>
        <p:spPr>
          <a:xfrm>
            <a:off x="7631854" y="941824"/>
            <a:ext cx="3970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compilar essas classes Java para gerarmos o </a:t>
            </a:r>
            <a:r>
              <a:rPr lang="pt-BR" sz="2400" dirty="0" err="1"/>
              <a:t>bytecode</a:t>
            </a:r>
            <a:r>
              <a:rPr lang="pt-BR" sz="2400" dirty="0"/>
              <a:t> (arquivos .</a:t>
            </a:r>
            <a:r>
              <a:rPr lang="pt-BR" sz="2400" dirty="0" err="1"/>
              <a:t>class</a:t>
            </a:r>
            <a:r>
              <a:rPr lang="pt-BR" sz="2400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DB6926-7BAE-4347-BB06-4CEE25139FBC}"/>
              </a:ext>
            </a:extLst>
          </p:cNvPr>
          <p:cNvCxnSpPr>
            <a:cxnSpLocks/>
          </p:cNvCxnSpPr>
          <p:nvPr/>
        </p:nvCxnSpPr>
        <p:spPr>
          <a:xfrm flipH="1" flipV="1">
            <a:off x="4222865" y="3873731"/>
            <a:ext cx="3040944" cy="1037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242DF-9332-594C-B6E8-AE43B6F8A3D1}"/>
              </a:ext>
            </a:extLst>
          </p:cNvPr>
          <p:cNvSpPr txBox="1"/>
          <p:nvPr/>
        </p:nvSpPr>
        <p:spPr>
          <a:xfrm>
            <a:off x="7631854" y="4618820"/>
            <a:ext cx="397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Observe os arquivos </a:t>
            </a:r>
            <a:r>
              <a:rPr lang="pt-BR" sz="2400" dirty="0" err="1"/>
              <a:t>bytecodes</a:t>
            </a:r>
            <a:r>
              <a:rPr lang="pt-BR" sz="2400" dirty="0"/>
              <a:t> que foram gerados após a compilação (arquivos com extensão “.</a:t>
            </a:r>
            <a:r>
              <a:rPr lang="pt-BR" sz="2400" dirty="0" err="1"/>
              <a:t>class</a:t>
            </a:r>
            <a:r>
              <a:rPr lang="pt-BR" sz="2400" dirty="0"/>
              <a:t>”)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A3F73-18D7-AD4D-B4F3-6C46F8350EF7}"/>
              </a:ext>
            </a:extLst>
          </p:cNvPr>
          <p:cNvSpPr/>
          <p:nvPr/>
        </p:nvSpPr>
        <p:spPr>
          <a:xfrm>
            <a:off x="3857948" y="515390"/>
            <a:ext cx="1113064" cy="1995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E7D734-FD48-294B-8D75-9E14478AD0F7}"/>
              </a:ext>
            </a:extLst>
          </p:cNvPr>
          <p:cNvSpPr/>
          <p:nvPr/>
        </p:nvSpPr>
        <p:spPr>
          <a:xfrm>
            <a:off x="180750" y="3578648"/>
            <a:ext cx="5189272" cy="4403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26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b="1" dirty="0"/>
              <a:t>UMA</a:t>
            </a:r>
            <a:r>
              <a:rPr lang="pt-BR" sz="4000" dirty="0"/>
              <a:t> pessoa escrevendo um documento já é problemático suficiente controlar a versão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D489-680E-B64A-AAB7-F43DDDD3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1971877"/>
            <a:ext cx="3966048" cy="3510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DBE9D-2591-B348-9AB3-202993AB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74" y="1460769"/>
            <a:ext cx="4295843" cy="4295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7E580-3821-7B49-9EA2-DFC399BFB797}"/>
              </a:ext>
            </a:extLst>
          </p:cNvPr>
          <p:cNvSpPr txBox="1"/>
          <p:nvPr/>
        </p:nvSpPr>
        <p:spPr>
          <a:xfrm>
            <a:off x="683773" y="5330757"/>
            <a:ext cx="363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Google Imagens</a:t>
            </a:r>
          </a:p>
        </p:txBody>
      </p:sp>
    </p:spTree>
    <p:extLst>
      <p:ext uri="{BB962C8B-B14F-4D97-AF65-F5344CB8AC3E}">
        <p14:creationId xmlns:p14="http://schemas.microsoft.com/office/powerpoint/2010/main" val="950868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11776-6927-AA41-B216-C1C1F3BD5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" t="1497"/>
          <a:stretch/>
        </p:blipFill>
        <p:spPr>
          <a:xfrm>
            <a:off x="243190" y="389106"/>
            <a:ext cx="7157727" cy="30398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7C9CFC-0BBB-4C45-9EAF-67E8BC6EC3E5}"/>
              </a:ext>
            </a:extLst>
          </p:cNvPr>
          <p:cNvCxnSpPr>
            <a:cxnSpLocks/>
          </p:cNvCxnSpPr>
          <p:nvPr/>
        </p:nvCxnSpPr>
        <p:spPr>
          <a:xfrm flipH="1" flipV="1">
            <a:off x="5503025" y="2024957"/>
            <a:ext cx="1897892" cy="650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09E44DB-0EC9-DA4C-98A1-45F7B02F7837}"/>
              </a:ext>
            </a:extLst>
          </p:cNvPr>
          <p:cNvSpPr/>
          <p:nvPr/>
        </p:nvSpPr>
        <p:spPr>
          <a:xfrm>
            <a:off x="243189" y="685818"/>
            <a:ext cx="6093178" cy="185787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D31D8-54F9-D845-AD17-3D1A91AD2606}"/>
              </a:ext>
            </a:extLst>
          </p:cNvPr>
          <p:cNvSpPr txBox="1"/>
          <p:nvPr/>
        </p:nvSpPr>
        <p:spPr>
          <a:xfrm>
            <a:off x="7400917" y="1810409"/>
            <a:ext cx="4737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dirty="0"/>
              <a:t>Ao executarmos o comando “</a:t>
            </a:r>
            <a:r>
              <a:rPr lang="pt-BR" dirty="0" err="1"/>
              <a:t>git</a:t>
            </a:r>
            <a:r>
              <a:rPr lang="pt-BR" dirty="0"/>
              <a:t> status” ele irá nos avisar que existem alguns arquivos que estão “</a:t>
            </a:r>
            <a:r>
              <a:rPr lang="pt-BR" dirty="0" err="1"/>
              <a:t>untracked</a:t>
            </a:r>
            <a:r>
              <a:rPr lang="pt-BR" dirty="0"/>
              <a:t>”, isto é, o </a:t>
            </a:r>
            <a:r>
              <a:rPr lang="pt-BR" dirty="0" err="1"/>
              <a:t>git</a:t>
            </a:r>
            <a:r>
              <a:rPr lang="pt-BR" dirty="0"/>
              <a:t> não está gerenciando esses arquivos.</a:t>
            </a:r>
          </a:p>
          <a:p>
            <a:pPr marL="285750" indent="-285750">
              <a:buBlip>
                <a:blip r:embed="rId4"/>
              </a:buBlip>
            </a:pPr>
            <a:r>
              <a:rPr lang="pt-BR" dirty="0"/>
              <a:t>Arquivos compilados (para o Java estamos falando dos </a:t>
            </a:r>
            <a:r>
              <a:rPr lang="pt-BR" dirty="0" err="1"/>
              <a:t>bytecodes</a:t>
            </a:r>
            <a:r>
              <a:rPr lang="pt-BR" dirty="0"/>
              <a:t>) não devem ser gerenciados pelo </a:t>
            </a:r>
            <a:r>
              <a:rPr lang="pt-BR" dirty="0" err="1"/>
              <a:t>git</a:t>
            </a:r>
            <a:endParaRPr lang="pt-BR" dirty="0"/>
          </a:p>
          <a:p>
            <a:pPr marL="285750" indent="-285750">
              <a:buBlip>
                <a:blip r:embed="rId4"/>
              </a:buBlip>
            </a:pPr>
            <a:r>
              <a:rPr lang="pt-BR" dirty="0"/>
              <a:t>Não é correto manter os arquivos compilados no repositório, apenas arquivos fonte e configuração (como o </a:t>
            </a:r>
            <a:r>
              <a:rPr lang="pt-BR" dirty="0" err="1"/>
              <a:t>pom.xml</a:t>
            </a:r>
            <a:r>
              <a:rPr lang="pt-BR" dirty="0"/>
              <a:t> do </a:t>
            </a:r>
            <a:r>
              <a:rPr lang="pt-BR" dirty="0" err="1"/>
              <a:t>Maven</a:t>
            </a:r>
            <a:r>
              <a:rPr lang="pt-BR" dirty="0"/>
              <a:t>).</a:t>
            </a:r>
          </a:p>
          <a:p>
            <a:pPr marL="285750" indent="-285750">
              <a:buBlip>
                <a:blip r:embed="rId4"/>
              </a:buBlip>
            </a:pPr>
            <a:r>
              <a:rPr lang="pt-BR" dirty="0"/>
              <a:t>Precisamos pedir para o </a:t>
            </a:r>
            <a:r>
              <a:rPr lang="pt-BR" dirty="0" err="1"/>
              <a:t>git</a:t>
            </a:r>
            <a:r>
              <a:rPr lang="pt-BR" dirty="0"/>
              <a:t> “ignorar” esses arquivos.</a:t>
            </a:r>
          </a:p>
          <a:p>
            <a:pPr marL="285750" indent="-285750">
              <a:buBlip>
                <a:blip r:embed="rId4"/>
              </a:buBlip>
            </a:pPr>
            <a:r>
              <a:rPr lang="pt-BR" dirty="0"/>
              <a:t>Vamos criar um arquivo (oculto) “.</a:t>
            </a:r>
            <a:r>
              <a:rPr lang="pt-BR" dirty="0" err="1"/>
              <a:t>gitignore</a:t>
            </a:r>
            <a:r>
              <a:rPr lang="pt-BR" dirty="0"/>
              <a:t>”. Podemos usar o GitHub para facilitar.</a:t>
            </a:r>
          </a:p>
        </p:txBody>
      </p:sp>
    </p:spTree>
    <p:extLst>
      <p:ext uri="{BB962C8B-B14F-4D97-AF65-F5344CB8AC3E}">
        <p14:creationId xmlns:p14="http://schemas.microsoft.com/office/powerpoint/2010/main" val="1087796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C5E43-BD6D-E847-AA4A-A3328A0F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714500"/>
            <a:ext cx="120269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5754B72-B2DF-C34C-BFE8-13848DA39841}"/>
              </a:ext>
            </a:extLst>
          </p:cNvPr>
          <p:cNvCxnSpPr>
            <a:cxnSpLocks/>
          </p:cNvCxnSpPr>
          <p:nvPr/>
        </p:nvCxnSpPr>
        <p:spPr>
          <a:xfrm>
            <a:off x="8778240" y="1263535"/>
            <a:ext cx="532015" cy="2477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94F63-B9F6-9F4C-BF98-489BC4E786B3}"/>
              </a:ext>
            </a:extLst>
          </p:cNvPr>
          <p:cNvCxnSpPr>
            <a:cxnSpLocks/>
          </p:cNvCxnSpPr>
          <p:nvPr/>
        </p:nvCxnSpPr>
        <p:spPr>
          <a:xfrm>
            <a:off x="5503025" y="3740727"/>
            <a:ext cx="1612670" cy="947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F674E4-4F9A-174F-A309-22DD8D468AFF}"/>
              </a:ext>
            </a:extLst>
          </p:cNvPr>
          <p:cNvSpPr txBox="1"/>
          <p:nvPr/>
        </p:nvSpPr>
        <p:spPr>
          <a:xfrm>
            <a:off x="82549" y="218210"/>
            <a:ext cx="922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Acesse a página do repositório central no 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AD0D5-247B-5D46-B6EE-C959C4267591}"/>
              </a:ext>
            </a:extLst>
          </p:cNvPr>
          <p:cNvSpPr txBox="1"/>
          <p:nvPr/>
        </p:nvSpPr>
        <p:spPr>
          <a:xfrm>
            <a:off x="7536948" y="981187"/>
            <a:ext cx="4737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Adicionar novo arquivo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10378-CDB0-DC41-9E9B-B9B74CA6A8A0}"/>
              </a:ext>
            </a:extLst>
          </p:cNvPr>
          <p:cNvSpPr txBox="1"/>
          <p:nvPr/>
        </p:nvSpPr>
        <p:spPr>
          <a:xfrm>
            <a:off x="4306763" y="3368828"/>
            <a:ext cx="4737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Criar novo arquivo</a:t>
            </a:r>
          </a:p>
        </p:txBody>
      </p:sp>
    </p:spTree>
    <p:extLst>
      <p:ext uri="{BB962C8B-B14F-4D97-AF65-F5344CB8AC3E}">
        <p14:creationId xmlns:p14="http://schemas.microsoft.com/office/powerpoint/2010/main" val="708664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E61A0-1FFC-9F46-8CAE-474015FE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5680"/>
            <a:ext cx="12192000" cy="39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D2A48-1662-B645-9017-C40B6FD85809}"/>
              </a:ext>
            </a:extLst>
          </p:cNvPr>
          <p:cNvSpPr txBox="1"/>
          <p:nvPr/>
        </p:nvSpPr>
        <p:spPr>
          <a:xfrm>
            <a:off x="254000" y="1636167"/>
            <a:ext cx="473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Digite “.</a:t>
            </a:r>
            <a:r>
              <a:rPr lang="pt-BR" sz="2400" dirty="0" err="1"/>
              <a:t>gitignore</a:t>
            </a:r>
            <a:r>
              <a:rPr lang="pt-BR" sz="2400" dirty="0"/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F6B40-1B1B-FB40-839F-07A6F7CAC8D9}"/>
              </a:ext>
            </a:extLst>
          </p:cNvPr>
          <p:cNvSpPr txBox="1"/>
          <p:nvPr/>
        </p:nvSpPr>
        <p:spPr>
          <a:xfrm>
            <a:off x="5766878" y="1285351"/>
            <a:ext cx="4737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GitHub irá perguntar se deseja usar algum modelo para o arquivo “.</a:t>
            </a:r>
            <a:r>
              <a:rPr lang="pt-BR" sz="2400" dirty="0" err="1"/>
              <a:t>gitignore</a:t>
            </a:r>
            <a:r>
              <a:rPr lang="pt-BR" sz="2400" dirty="0"/>
              <a:t>”. Escolha “</a:t>
            </a:r>
            <a:r>
              <a:rPr lang="pt-BR" sz="2400" dirty="0" err="1"/>
              <a:t>java</a:t>
            </a:r>
            <a:r>
              <a:rPr lang="pt-BR" sz="2400" dirty="0"/>
              <a:t>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D81BC-E31E-4E4F-99F9-FC24AE710F68}"/>
              </a:ext>
            </a:extLst>
          </p:cNvPr>
          <p:cNvCxnSpPr>
            <a:cxnSpLocks/>
          </p:cNvCxnSpPr>
          <p:nvPr/>
        </p:nvCxnSpPr>
        <p:spPr>
          <a:xfrm>
            <a:off x="1245140" y="2315183"/>
            <a:ext cx="824021" cy="2083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7C8DF-F1F8-114B-BC4F-36F920756ECE}"/>
              </a:ext>
            </a:extLst>
          </p:cNvPr>
          <p:cNvCxnSpPr>
            <a:cxnSpLocks/>
          </p:cNvCxnSpPr>
          <p:nvPr/>
        </p:nvCxnSpPr>
        <p:spPr>
          <a:xfrm>
            <a:off x="7451387" y="2644737"/>
            <a:ext cx="1313234" cy="2569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798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3FC23-40B3-4F47-9574-F0488FE0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86" y="299258"/>
            <a:ext cx="5398933" cy="6259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71D2A-F45F-D546-8C12-15F8AB8D7791}"/>
              </a:ext>
            </a:extLst>
          </p:cNvPr>
          <p:cNvSpPr txBox="1"/>
          <p:nvPr/>
        </p:nvSpPr>
        <p:spPr>
          <a:xfrm>
            <a:off x="6443281" y="1446414"/>
            <a:ext cx="5748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2400" dirty="0"/>
              <a:t>Observe que foi gerado um arquivo “.</a:t>
            </a:r>
            <a:r>
              <a:rPr lang="pt-BR" sz="2400" dirty="0" err="1"/>
              <a:t>gitignore</a:t>
            </a:r>
            <a:r>
              <a:rPr lang="pt-BR" sz="2400" dirty="0"/>
              <a:t>” de um </a:t>
            </a:r>
            <a:r>
              <a:rPr lang="pt-BR" sz="2400" dirty="0" err="1"/>
              <a:t>template</a:t>
            </a:r>
            <a:r>
              <a:rPr lang="pt-BR" sz="2400" dirty="0"/>
              <a:t> para Java.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As extensões que se encontram nesse arquivo serão ignoradas  pelo </a:t>
            </a:r>
            <a:r>
              <a:rPr lang="pt-BR" sz="2400" dirty="0" err="1"/>
              <a:t>git</a:t>
            </a:r>
            <a:r>
              <a:rPr lang="pt-BR" sz="2400" dirty="0"/>
              <a:t>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Observe na linha 2, que arquivos com extensão “.</a:t>
            </a:r>
            <a:r>
              <a:rPr lang="pt-BR" sz="2400" dirty="0" err="1"/>
              <a:t>class</a:t>
            </a:r>
            <a:r>
              <a:rPr lang="pt-BR" sz="2400" dirty="0"/>
              <a:t>” serão ignorados pelo </a:t>
            </a:r>
            <a:r>
              <a:rPr lang="pt-BR" sz="2400" dirty="0" err="1"/>
              <a:t>git</a:t>
            </a:r>
            <a:r>
              <a:rPr lang="pt-BR" sz="2400" dirty="0"/>
              <a:t>. 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Várias outras extensões, .</a:t>
            </a:r>
            <a:r>
              <a:rPr lang="pt-BR" sz="2400" dirty="0" err="1"/>
              <a:t>jar</a:t>
            </a:r>
            <a:r>
              <a:rPr lang="pt-BR" sz="2400" dirty="0"/>
              <a:t> por exemplo, também serão ignoradas.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O desenvolvedor pode, a seu critério, modificar esse arquivo.</a:t>
            </a:r>
          </a:p>
        </p:txBody>
      </p:sp>
    </p:spTree>
    <p:extLst>
      <p:ext uri="{BB962C8B-B14F-4D97-AF65-F5344CB8AC3E}">
        <p14:creationId xmlns:p14="http://schemas.microsoft.com/office/powerpoint/2010/main" val="137934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88095-5F29-A048-AD65-92F10525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7" y="1391472"/>
            <a:ext cx="8030504" cy="4466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C62BC-9AC4-A447-AFFD-1874149B7E05}"/>
              </a:ext>
            </a:extLst>
          </p:cNvPr>
          <p:cNvSpPr txBox="1"/>
          <p:nvPr/>
        </p:nvSpPr>
        <p:spPr>
          <a:xfrm>
            <a:off x="637867" y="584913"/>
            <a:ext cx="873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Faça o </a:t>
            </a:r>
            <a:r>
              <a:rPr lang="pt-BR" sz="2400" dirty="0" err="1"/>
              <a:t>commit</a:t>
            </a:r>
            <a:r>
              <a:rPr lang="pt-BR" sz="2400" dirty="0"/>
              <a:t> direto na página do GitHub como mostra a Figura abaixo. Isso colocará o arquivo direto no repositório central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02F6F-B286-F947-B75A-320F0E22DACA}"/>
              </a:ext>
            </a:extLst>
          </p:cNvPr>
          <p:cNvSpPr txBox="1"/>
          <p:nvPr/>
        </p:nvSpPr>
        <p:spPr>
          <a:xfrm>
            <a:off x="637867" y="6068107"/>
            <a:ext cx="973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tela oferece uma funcionalidade equivalente a fazer um: </a:t>
            </a:r>
            <a:r>
              <a:rPr lang="pt-BR" sz="2400" dirty="0" err="1"/>
              <a:t>git</a:t>
            </a:r>
            <a:r>
              <a:rPr lang="pt-BR" sz="2400" dirty="0"/>
              <a:t> </a:t>
            </a:r>
            <a:r>
              <a:rPr lang="pt-BR" sz="2400" dirty="0" err="1"/>
              <a:t>commit</a:t>
            </a:r>
            <a:r>
              <a:rPr lang="pt-BR" sz="2400" dirty="0"/>
              <a:t> –m “</a:t>
            </a:r>
            <a:r>
              <a:rPr lang="pt-BR" sz="2400" dirty="0" err="1"/>
              <a:t>Create</a:t>
            </a:r>
            <a:r>
              <a:rPr lang="pt-BR" sz="2400" dirty="0"/>
              <a:t> .</a:t>
            </a:r>
            <a:r>
              <a:rPr lang="pt-BR" sz="2400" dirty="0" err="1"/>
              <a:t>gitignore</a:t>
            </a:r>
            <a:r>
              <a:rPr lang="pt-BR" sz="2400" dirty="0"/>
              <a:t>” e em seguida um “</a:t>
            </a:r>
            <a:r>
              <a:rPr lang="pt-BR" sz="2400" dirty="0" err="1"/>
              <a:t>git</a:t>
            </a:r>
            <a:r>
              <a:rPr lang="pt-BR" sz="2400" dirty="0"/>
              <a:t> </a:t>
            </a:r>
            <a:r>
              <a:rPr lang="pt-BR" sz="2400" dirty="0" err="1"/>
              <a:t>pull</a:t>
            </a:r>
            <a:r>
              <a:rPr lang="pt-BR" sz="2400" dirty="0"/>
              <a:t>” no </a:t>
            </a:r>
            <a:r>
              <a:rPr lang="pt-BR" sz="2400" dirty="0" err="1"/>
              <a:t>repo</a:t>
            </a:r>
            <a:r>
              <a:rPr lang="pt-BR" sz="2400" dirty="0"/>
              <a:t> local.</a:t>
            </a:r>
          </a:p>
        </p:txBody>
      </p:sp>
    </p:spTree>
    <p:extLst>
      <p:ext uri="{BB962C8B-B14F-4D97-AF65-F5344CB8AC3E}">
        <p14:creationId xmlns:p14="http://schemas.microsoft.com/office/powerpoint/2010/main" val="3666131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20FB7-8718-4947-A8D5-AF89B926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422391"/>
            <a:ext cx="11531600" cy="303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8408F-8644-1C4C-8D72-C43E623B241D}"/>
              </a:ext>
            </a:extLst>
          </p:cNvPr>
          <p:cNvSpPr txBox="1"/>
          <p:nvPr/>
        </p:nvSpPr>
        <p:spPr>
          <a:xfrm>
            <a:off x="562286" y="1867000"/>
            <a:ext cx="9733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novo arquivo, .</a:t>
            </a:r>
            <a:r>
              <a:rPr lang="pt-BR" sz="2800" dirty="0" err="1"/>
              <a:t>gitignore</a:t>
            </a:r>
            <a:r>
              <a:rPr lang="pt-BR" sz="2800" dirty="0"/>
              <a:t>, já se encontra no repositório central.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C1B24-7D4B-AF49-B7A9-1FEEADF48E06}"/>
              </a:ext>
            </a:extLst>
          </p:cNvPr>
          <p:cNvSpPr txBox="1"/>
          <p:nvPr/>
        </p:nvSpPr>
        <p:spPr>
          <a:xfrm>
            <a:off x="203200" y="5552811"/>
            <a:ext cx="1165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Precisamos desse arquivo no repositório local também! Como fazer?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DAB142-7491-634D-BB11-2FEF03A87489}"/>
              </a:ext>
            </a:extLst>
          </p:cNvPr>
          <p:cNvCxnSpPr>
            <a:cxnSpLocks/>
          </p:cNvCxnSpPr>
          <p:nvPr/>
        </p:nvCxnSpPr>
        <p:spPr>
          <a:xfrm flipH="1">
            <a:off x="2023353" y="2327271"/>
            <a:ext cx="544748" cy="1340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7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BBFC0-A058-694D-BC12-A3A82733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7" y="317751"/>
            <a:ext cx="69977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6F932-1EEF-A04E-AAFD-8BF53E6F0E18}"/>
              </a:ext>
            </a:extLst>
          </p:cNvPr>
          <p:cNvSpPr txBox="1"/>
          <p:nvPr/>
        </p:nvSpPr>
        <p:spPr>
          <a:xfrm>
            <a:off x="5998973" y="942632"/>
            <a:ext cx="494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Basta executarmos um “</a:t>
            </a:r>
            <a:r>
              <a:rPr lang="pt-BR" sz="2000" dirty="0" err="1"/>
              <a:t>git</a:t>
            </a:r>
            <a:r>
              <a:rPr lang="pt-BR" sz="2000" dirty="0"/>
              <a:t> </a:t>
            </a:r>
            <a:r>
              <a:rPr lang="pt-BR" sz="2000" dirty="0" err="1"/>
              <a:t>pull</a:t>
            </a:r>
            <a:r>
              <a:rPr lang="pt-BR" sz="2000" dirty="0"/>
              <a:t>” (puxar do </a:t>
            </a:r>
            <a:r>
              <a:rPr lang="pt-BR" sz="2000" dirty="0" err="1"/>
              <a:t>repo</a:t>
            </a:r>
            <a:r>
              <a:rPr lang="pt-BR" sz="2000" dirty="0"/>
              <a:t> central) para atualizarmos os </a:t>
            </a:r>
            <a:r>
              <a:rPr lang="pt-BR" sz="2000" dirty="0" err="1"/>
              <a:t>commits</a:t>
            </a:r>
            <a:r>
              <a:rPr lang="pt-BR" sz="2000" dirty="0"/>
              <a:t> no </a:t>
            </a:r>
            <a:r>
              <a:rPr lang="pt-BR" sz="2000" dirty="0" err="1"/>
              <a:t>repo</a:t>
            </a:r>
            <a:r>
              <a:rPr lang="pt-BR" sz="2000" dirty="0"/>
              <a:t> local com os </a:t>
            </a:r>
            <a:r>
              <a:rPr lang="pt-BR" sz="2000" dirty="0" err="1"/>
              <a:t>commits</a:t>
            </a:r>
            <a:r>
              <a:rPr lang="pt-BR" sz="2000" dirty="0"/>
              <a:t> do </a:t>
            </a:r>
            <a:r>
              <a:rPr lang="pt-BR" sz="2000" dirty="0" err="1"/>
              <a:t>repo</a:t>
            </a:r>
            <a:r>
              <a:rPr lang="pt-BR" sz="2000" dirty="0"/>
              <a:t> central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6A530-FB29-1240-ABC0-40BCE6621C61}"/>
              </a:ext>
            </a:extLst>
          </p:cNvPr>
          <p:cNvSpPr txBox="1"/>
          <p:nvPr/>
        </p:nvSpPr>
        <p:spPr>
          <a:xfrm>
            <a:off x="4961771" y="2398509"/>
            <a:ext cx="4947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Observe que o .</a:t>
            </a:r>
            <a:r>
              <a:rPr lang="pt-BR" sz="2000" dirty="0" err="1"/>
              <a:t>gitignore</a:t>
            </a:r>
            <a:r>
              <a:rPr lang="pt-BR" sz="2000" dirty="0"/>
              <a:t> foi baixado para o </a:t>
            </a:r>
            <a:r>
              <a:rPr lang="pt-BR" sz="2000" dirty="0" err="1"/>
              <a:t>repo</a:t>
            </a:r>
            <a:r>
              <a:rPr lang="pt-BR" sz="2000" dirty="0"/>
              <a:t> local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A48A3-272F-0E4E-9C34-605588AD3B75}"/>
              </a:ext>
            </a:extLst>
          </p:cNvPr>
          <p:cNvSpPr txBox="1"/>
          <p:nvPr/>
        </p:nvSpPr>
        <p:spPr>
          <a:xfrm>
            <a:off x="7062136" y="4459491"/>
            <a:ext cx="506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comando “</a:t>
            </a:r>
            <a:r>
              <a:rPr lang="pt-BR" sz="2000" dirty="0" err="1"/>
              <a:t>ls</a:t>
            </a:r>
            <a:r>
              <a:rPr lang="pt-BR" sz="2000" dirty="0"/>
              <a:t> -a” nos mostra os arquivos ocultos também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9E0A2-5CEE-064C-BC75-28695BE6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7" y="3688968"/>
            <a:ext cx="6756400" cy="1879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04076A-D330-9C4D-9FDA-91F011E7356D}"/>
              </a:ext>
            </a:extLst>
          </p:cNvPr>
          <p:cNvCxnSpPr>
            <a:cxnSpLocks/>
            <a:stCxn id="2" idx="3"/>
          </p:cNvCxnSpPr>
          <p:nvPr/>
        </p:nvCxnSpPr>
        <p:spPr>
          <a:xfrm flipH="1" flipV="1">
            <a:off x="2636196" y="4459491"/>
            <a:ext cx="4302181" cy="169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735809-0408-2F46-852C-137E31CF3FD9}"/>
              </a:ext>
            </a:extLst>
          </p:cNvPr>
          <p:cNvCxnSpPr>
            <a:cxnSpLocks/>
          </p:cNvCxnSpPr>
          <p:nvPr/>
        </p:nvCxnSpPr>
        <p:spPr>
          <a:xfrm flipH="1" flipV="1">
            <a:off x="1300999" y="2529192"/>
            <a:ext cx="3596336" cy="126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47A1E-3760-9B49-9308-62A9A878D323}"/>
              </a:ext>
            </a:extLst>
          </p:cNvPr>
          <p:cNvCxnSpPr>
            <a:cxnSpLocks/>
          </p:cNvCxnSpPr>
          <p:nvPr/>
        </p:nvCxnSpPr>
        <p:spPr>
          <a:xfrm flipH="1" flipV="1">
            <a:off x="4640094" y="826851"/>
            <a:ext cx="1210222" cy="462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C5A959-5AC7-EA48-A0FC-C6F16BB3AC7F}"/>
              </a:ext>
            </a:extLst>
          </p:cNvPr>
          <p:cNvSpPr/>
          <p:nvPr/>
        </p:nvSpPr>
        <p:spPr>
          <a:xfrm>
            <a:off x="3827718" y="632298"/>
            <a:ext cx="812376" cy="1945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181CC-9A54-A047-BAA0-7E170C821BFD}"/>
              </a:ext>
            </a:extLst>
          </p:cNvPr>
          <p:cNvSpPr/>
          <p:nvPr/>
        </p:nvSpPr>
        <p:spPr>
          <a:xfrm>
            <a:off x="1684390" y="4092102"/>
            <a:ext cx="951805" cy="46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05D762-8C97-7642-906B-B6C0653443C5}"/>
              </a:ext>
            </a:extLst>
          </p:cNvPr>
          <p:cNvSpPr/>
          <p:nvPr/>
        </p:nvSpPr>
        <p:spPr>
          <a:xfrm>
            <a:off x="188535" y="2398510"/>
            <a:ext cx="1112463" cy="2237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48228-9FD7-E445-8F26-9D3A0DD8C1D8}"/>
              </a:ext>
            </a:extLst>
          </p:cNvPr>
          <p:cNvSpPr txBox="1"/>
          <p:nvPr/>
        </p:nvSpPr>
        <p:spPr>
          <a:xfrm>
            <a:off x="5512195" y="5663185"/>
            <a:ext cx="675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diretório “.</a:t>
            </a:r>
            <a:r>
              <a:rPr lang="pt-BR" sz="2000" dirty="0" err="1"/>
              <a:t>git</a:t>
            </a:r>
            <a:r>
              <a:rPr lang="pt-BR" sz="2000" dirty="0"/>
              <a:t>” é o repositório propriamente dito. Nele temos todas as informações do histórico de </a:t>
            </a:r>
            <a:r>
              <a:rPr lang="pt-BR" sz="2000" dirty="0" err="1"/>
              <a:t>commits</a:t>
            </a:r>
            <a:r>
              <a:rPr lang="pt-BR" sz="2000" dirty="0"/>
              <a:t>, endereço do repositório central (remoto) e outras informações.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7CE2D5-4C8F-864E-BD30-474E6DE43912}"/>
              </a:ext>
            </a:extLst>
          </p:cNvPr>
          <p:cNvCxnSpPr>
            <a:cxnSpLocks/>
          </p:cNvCxnSpPr>
          <p:nvPr/>
        </p:nvCxnSpPr>
        <p:spPr>
          <a:xfrm flipH="1" flipV="1">
            <a:off x="2324911" y="4703005"/>
            <a:ext cx="3063527" cy="1129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74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D92DC-22FF-9F4B-AE6B-A315782FB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1587" b="15225"/>
          <a:stretch/>
        </p:blipFill>
        <p:spPr>
          <a:xfrm>
            <a:off x="417810" y="379378"/>
            <a:ext cx="7447160" cy="2577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1EFA7-5302-F449-BCB6-CAAAABEC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02" y="814428"/>
            <a:ext cx="3924194" cy="29431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2FBF8C-9285-AC45-B563-727A3A13D78A}"/>
              </a:ext>
            </a:extLst>
          </p:cNvPr>
          <p:cNvCxnSpPr>
            <a:cxnSpLocks/>
          </p:cNvCxnSpPr>
          <p:nvPr/>
        </p:nvCxnSpPr>
        <p:spPr>
          <a:xfrm flipH="1" flipV="1">
            <a:off x="3861881" y="2052536"/>
            <a:ext cx="748142" cy="1994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E0EF936-8BD7-2946-8E97-F77FE34F32FC}"/>
              </a:ext>
            </a:extLst>
          </p:cNvPr>
          <p:cNvSpPr/>
          <p:nvPr/>
        </p:nvSpPr>
        <p:spPr>
          <a:xfrm>
            <a:off x="417810" y="685819"/>
            <a:ext cx="6093178" cy="16001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62CB0-ECFE-1F4D-B927-5C3DAEA7E7F9}"/>
              </a:ext>
            </a:extLst>
          </p:cNvPr>
          <p:cNvSpPr txBox="1"/>
          <p:nvPr/>
        </p:nvSpPr>
        <p:spPr>
          <a:xfrm>
            <a:off x="3268981" y="4118868"/>
            <a:ext cx="7619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Ao executarmos o “</a:t>
            </a:r>
            <a:r>
              <a:rPr lang="pt-BR" sz="3200" dirty="0" err="1"/>
              <a:t>git</a:t>
            </a:r>
            <a:r>
              <a:rPr lang="pt-BR" sz="3200" dirty="0"/>
              <a:t> status” o </a:t>
            </a:r>
            <a:r>
              <a:rPr lang="pt-BR" sz="3200" dirty="0" err="1"/>
              <a:t>git</a:t>
            </a:r>
            <a:r>
              <a:rPr lang="pt-BR" sz="3200" dirty="0"/>
              <a:t> não “enxerga” arquivos com extensão “.</a:t>
            </a:r>
            <a:r>
              <a:rPr lang="pt-BR" sz="3200" dirty="0" err="1"/>
              <a:t>class</a:t>
            </a:r>
            <a:r>
              <a:rPr lang="pt-BR" sz="32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371570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3A414A80-7E02-CA46-8539-71E3D051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206130" y="42769"/>
            <a:ext cx="3314987" cy="3314987"/>
          </a:xfrm>
          <a:prstGeom prst="rect">
            <a:avLst/>
          </a:prstGeom>
        </p:spPr>
      </p:pic>
      <p:pic>
        <p:nvPicPr>
          <p:cNvPr id="4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8430009-9B89-FF49-8099-A03BB3C83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206130" y="3499657"/>
            <a:ext cx="3314987" cy="33149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260B-BBF2-CA4D-B338-E6AAAAA4BE8E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6C87BEA-6BD7-5D42-A413-4E6A04770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4" t="6772" r="13192" b="7863"/>
          <a:stretch/>
        </p:blipFill>
        <p:spPr>
          <a:xfrm>
            <a:off x="9666249" y="4450963"/>
            <a:ext cx="1894964" cy="2218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A2A75-C2CE-0B42-9B45-CD7F1E83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83" y="3646035"/>
            <a:ext cx="3921377" cy="1490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6ABA3-7740-D94A-BF8B-94A5850368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3850921" y="572813"/>
            <a:ext cx="1948844" cy="1640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3A97E6-D9BA-0D43-8881-45DA79B09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8722" y="473827"/>
            <a:ext cx="1871528" cy="1838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044D2C-19FA-4649-8834-69B6D20981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67" t="5674" r="12080" b="13959"/>
          <a:stretch/>
        </p:blipFill>
        <p:spPr>
          <a:xfrm>
            <a:off x="3826276" y="3968966"/>
            <a:ext cx="1894964" cy="1844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F4564-D566-3C48-A614-D7B760E429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779" y="345485"/>
            <a:ext cx="2133574" cy="20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10 do livro Engenharia de Software Moderna 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10.2 – Controle de Versões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https://engsoftmoderna.info/cap10.html</a:t>
            </a:r>
            <a:endParaRPr lang="pt-BR" sz="2800" dirty="0"/>
          </a:p>
          <a:p>
            <a:pPr>
              <a:buBlip>
                <a:blip r:embed="rId3"/>
              </a:buBlip>
            </a:pPr>
            <a:r>
              <a:rPr lang="pt-BR" sz="3600" dirty="0"/>
              <a:t> Apêndice A: Git</a:t>
            </a:r>
          </a:p>
          <a:p>
            <a:pPr lvl="1">
              <a:buBlip>
                <a:blip r:embed="rId3"/>
              </a:buBlip>
            </a:pPr>
            <a:r>
              <a:rPr lang="pt-BR" sz="3200" dirty="0">
                <a:hlinkClick r:id="rId5"/>
              </a:rPr>
              <a:t> https://engsoftmoderna.info/capAp.html</a:t>
            </a:r>
            <a:endParaRPr lang="pt-BR" sz="3200" dirty="0"/>
          </a:p>
          <a:p>
            <a:pPr lvl="1">
              <a:buBlip>
                <a:blip r:embed="rId3"/>
              </a:buBlip>
            </a:pPr>
            <a:endParaRPr lang="pt-BR" sz="3200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90" y="1960986"/>
            <a:ext cx="1666117" cy="266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b="1" dirty="0"/>
              <a:t>DUAS </a:t>
            </a:r>
            <a:r>
              <a:rPr lang="pt-BR" sz="4000" dirty="0"/>
              <a:t>pessoas vira o caos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91FBC-4339-7D4D-8114-0AF051C9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8" y="1680183"/>
            <a:ext cx="3971889" cy="349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BC316-5B1A-FB42-953D-78CF7121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600" y="0"/>
            <a:ext cx="4851400" cy="650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DEF4-7D54-FF40-B8C1-D1E3AACF941D}"/>
              </a:ext>
            </a:extLst>
          </p:cNvPr>
          <p:cNvSpPr txBox="1"/>
          <p:nvPr/>
        </p:nvSpPr>
        <p:spPr>
          <a:xfrm>
            <a:off x="703529" y="5272391"/>
            <a:ext cx="363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Eu e meu aluno </a:t>
            </a:r>
            <a:r>
              <a:rPr lang="pt-BR" dirty="0">
                <a:sym typeface="Wingdings" pitchFamily="2" charset="2"/>
              </a:rPr>
              <a:t>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972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Imagine uma equipe com mais de 8000 pessoas?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75C7E-CC58-1C40-9CB5-4BC77E1A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728" y="1584528"/>
            <a:ext cx="7070544" cy="40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8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Quais os dois problemas anteriores?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Manter a versão</a:t>
            </a:r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Compartilhar os documentos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1412-2972-024F-8C91-E83BE829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00" b="78750" l="18400" r="84400">
                        <a14:foregroundMark x1="20667" y1="41250" x2="20667" y2="41250"/>
                        <a14:foregroundMark x1="20667" y1="31000" x2="20667" y2="31000"/>
                        <a14:foregroundMark x1="20933" y1="25500" x2="20933" y2="25500"/>
                        <a14:foregroundMark x1="33867" y1="23500" x2="33867" y2="23500"/>
                        <a14:foregroundMark x1="35200" y1="20750" x2="35200" y2="20750"/>
                        <a14:foregroundMark x1="79333" y1="33500" x2="79333" y2="33500"/>
                        <a14:foregroundMark x1="76667" y1="38750" x2="76667" y2="38750"/>
                        <a14:foregroundMark x1="70267" y1="39000" x2="70267" y2="39000"/>
                        <a14:foregroundMark x1="69733" y1="42250" x2="69733" y2="42250"/>
                        <a14:foregroundMark x1="70933" y1="47250" x2="70933" y2="47250"/>
                        <a14:foregroundMark x1="72133" y1="47500" x2="72133" y2="47500"/>
                        <a14:foregroundMark x1="73867" y1="48250" x2="73867" y2="48250"/>
                        <a14:foregroundMark x1="80133" y1="26250" x2="80133" y2="26250"/>
                        <a14:foregroundMark x1="81200" y1="22250" x2="81200" y2="22250"/>
                        <a14:foregroundMark x1="81733" y1="19750" x2="81733" y2="19750"/>
                        <a14:foregroundMark x1="81733" y1="37750" x2="81733" y2="37750"/>
                        <a14:foregroundMark x1="80267" y1="38750" x2="80267" y2="38750"/>
                        <a14:foregroundMark x1="76267" y1="38500" x2="76267" y2="38500"/>
                        <a14:foregroundMark x1="75600" y1="37000" x2="75600" y2="37000"/>
                        <a14:foregroundMark x1="18400" y1="43000" x2="18400" y2="43000"/>
                        <a14:foregroundMark x1="84400" y1="25750" x2="84400" y2="25750"/>
                        <a14:foregroundMark x1="32400" y1="19500" x2="32400" y2="19500"/>
                        <a14:foregroundMark x1="48400" y1="74500" x2="48400" y2="74500"/>
                        <a14:foregroundMark x1="46667" y1="76250" x2="46667" y2="76250"/>
                        <a14:foregroundMark x1="51733" y1="78750" x2="51733" y2="78750"/>
                      </a14:backgroundRemoval>
                    </a14:imgEffect>
                  </a14:imgLayer>
                </a14:imgProps>
              </a:ext>
            </a:extLst>
          </a:blip>
          <a:srcRect l="16435" t="17925" r="14936" b="17543"/>
          <a:stretch/>
        </p:blipFill>
        <p:spPr>
          <a:xfrm>
            <a:off x="5505855" y="854860"/>
            <a:ext cx="4348264" cy="21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6B5E9-E3C2-7A4E-806B-A1DA5230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059" y="3643074"/>
            <a:ext cx="403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Um </a:t>
            </a:r>
            <a:r>
              <a:rPr lang="pt-BR" sz="4000" b="1" dirty="0"/>
              <a:t>S</a:t>
            </a:r>
            <a:r>
              <a:rPr lang="pt-BR" sz="4000" dirty="0"/>
              <a:t>istema de </a:t>
            </a:r>
            <a:r>
              <a:rPr lang="pt-BR" sz="4000" b="1" dirty="0"/>
              <a:t>C</a:t>
            </a:r>
            <a:r>
              <a:rPr lang="pt-BR" sz="4000" dirty="0"/>
              <a:t>ontrole de </a:t>
            </a:r>
            <a:r>
              <a:rPr lang="pt-BR" sz="4000" b="1" dirty="0"/>
              <a:t>V</a:t>
            </a:r>
            <a:r>
              <a:rPr lang="pt-BR" sz="4000" dirty="0"/>
              <a:t>ersões oferece uma solução para os problemas anteriores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Repositório (compartilhado) para armazenar a versão mais recente do código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Permite recuperar versões mais antigas (versionamento)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4891B-DD08-DE4A-86EB-3BDCD261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32" y="3429000"/>
            <a:ext cx="5401734" cy="30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9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0" ma:contentTypeDescription="Crie um novo documento." ma:contentTypeScope="" ma:versionID="3696a234aae86fef7b645af3b034149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15058F-277A-4A08-9207-678ACB67BCF7}"/>
</file>

<file path=customXml/itemProps2.xml><?xml version="1.0" encoding="utf-8"?>
<ds:datastoreItem xmlns:ds="http://schemas.openxmlformats.org/officeDocument/2006/customXml" ds:itemID="{38649629-F134-432A-BECA-978E8117A115}"/>
</file>

<file path=customXml/itemProps3.xml><?xml version="1.0" encoding="utf-8"?>
<ds:datastoreItem xmlns:ds="http://schemas.openxmlformats.org/officeDocument/2006/customXml" ds:itemID="{5FE43E7D-6C67-4421-8051-3F1414E9C2B7}"/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1858</Words>
  <Application>Microsoft Macintosh PowerPoint</Application>
  <PresentationFormat>Widescreen</PresentationFormat>
  <Paragraphs>238</Paragraphs>
  <Slides>59</Slides>
  <Notes>56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Tema do Office</vt:lpstr>
      <vt:lpstr>                         C214 – Engenharia de Software   Controle de Versão com 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C204 – Engenharia de Software   Automação da Compilação com Maven</dc:title>
  <dc:creator>Chris Lima</dc:creator>
  <cp:lastModifiedBy>Chris Lima</cp:lastModifiedBy>
  <cp:revision>26</cp:revision>
  <dcterms:created xsi:type="dcterms:W3CDTF">2020-07-16T21:09:51Z</dcterms:created>
  <dcterms:modified xsi:type="dcterms:W3CDTF">2022-03-07T19:54:59Z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